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Instrument Sans Medium" pitchFamily="2" charset="0"/>
      <p:regular r:id="rId15"/>
    </p:embeddedFont>
    <p:embeddedFont>
      <p:font typeface="Instrument Sans Semi Bold"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10"/>
  </p:normalViewPr>
  <p:slideViewPr>
    <p:cSldViewPr snapToGrid="0" snapToObjects="1">
      <p:cViewPr varScale="1">
        <p:scale>
          <a:sx n="77" d="100"/>
          <a:sy n="77" d="100"/>
        </p:scale>
        <p:origin x="216"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919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2209" y="916305"/>
            <a:ext cx="7632383" cy="3724751"/>
          </a:xfrm>
          <a:prstGeom prst="rect">
            <a:avLst/>
          </a:prstGeom>
          <a:noFill/>
          <a:ln/>
        </p:spPr>
        <p:txBody>
          <a:bodyPr wrap="square" lIns="0" tIns="0" rIns="0" bIns="0" rtlCol="0" anchor="t"/>
          <a:lstStyle/>
          <a:p>
            <a:pPr marL="0" indent="0">
              <a:lnSpc>
                <a:spcPts val="7300"/>
              </a:lnSpc>
              <a:buNone/>
            </a:pPr>
            <a:r>
              <a:rPr lang="en-US" sz="5850" dirty="0">
                <a:solidFill>
                  <a:srgbClr val="505468"/>
                </a:solidFill>
                <a:latin typeface="Instrument Sans Semi Bold" pitchFamily="34" charset="0"/>
                <a:ea typeface="Instrument Sans Semi Bold" pitchFamily="34" charset="-122"/>
                <a:cs typeface="Instrument Sans Semi Bold" pitchFamily="34" charset="-120"/>
              </a:rPr>
              <a:t>Funding in Startups: A Data-Driven Insight into Sectors and Regions</a:t>
            </a:r>
            <a:endParaRPr lang="en-US" sz="5850" dirty="0"/>
          </a:p>
        </p:txBody>
      </p:sp>
      <p:sp>
        <p:nvSpPr>
          <p:cNvPr id="4" name="Text 1"/>
          <p:cNvSpPr/>
          <p:nvPr/>
        </p:nvSpPr>
        <p:spPr>
          <a:xfrm>
            <a:off x="6242209" y="4964906"/>
            <a:ext cx="7632383" cy="1727597"/>
          </a:xfrm>
          <a:prstGeom prst="rect">
            <a:avLst/>
          </a:prstGeom>
          <a:noFill/>
          <a:ln/>
        </p:spPr>
        <p:txBody>
          <a:bodyPr wrap="square" lIns="0" tIns="0" rIns="0" bIns="0" rtlCol="0" anchor="t"/>
          <a:lstStyle/>
          <a:p>
            <a:pPr marL="0" indent="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This presentation will provide a detailed analysis of startup funding trends, uncovering strategic insights for investors and entrepreneurs. By examining data from multiple sectors, markets, and regions, we will understand which areas receive the most funding and why, offering recommendations to optimize future startup funding strategies.</a:t>
            </a:r>
            <a:endParaRPr lang="en-US" sz="1700" dirty="0"/>
          </a:p>
        </p:txBody>
      </p:sp>
      <p:sp>
        <p:nvSpPr>
          <p:cNvPr id="5" name="Shape 2"/>
          <p:cNvSpPr/>
          <p:nvPr/>
        </p:nvSpPr>
        <p:spPr>
          <a:xfrm>
            <a:off x="6242209" y="6951464"/>
            <a:ext cx="345519" cy="345519"/>
          </a:xfrm>
          <a:prstGeom prst="roundRect">
            <a:avLst>
              <a:gd name="adj" fmla="val 26461890"/>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6249829" y="6959084"/>
            <a:ext cx="330279" cy="330279"/>
          </a:xfrm>
          <a:prstGeom prst="rect">
            <a:avLst/>
          </a:prstGeom>
        </p:spPr>
      </p:pic>
      <p:sp>
        <p:nvSpPr>
          <p:cNvPr id="7" name="Text 3"/>
          <p:cNvSpPr/>
          <p:nvPr/>
        </p:nvSpPr>
        <p:spPr>
          <a:xfrm>
            <a:off x="6695599" y="6935391"/>
            <a:ext cx="2431137" cy="377785"/>
          </a:xfrm>
          <a:prstGeom prst="rect">
            <a:avLst/>
          </a:prstGeom>
          <a:noFill/>
          <a:ln/>
        </p:spPr>
        <p:txBody>
          <a:bodyPr wrap="none" lIns="0" tIns="0" rIns="0" bIns="0" rtlCol="0" anchor="t"/>
          <a:lstStyle/>
          <a:p>
            <a:pPr marL="0" indent="0" algn="l">
              <a:lnSpc>
                <a:spcPts val="2950"/>
              </a:lnSpc>
              <a:buNone/>
            </a:pPr>
            <a:r>
              <a:rPr lang="en-US" sz="2100" b="1" dirty="0">
                <a:solidFill>
                  <a:srgbClr val="5B5F71"/>
                </a:solidFill>
                <a:latin typeface="Instrument Sans Bold" pitchFamily="34" charset="0"/>
                <a:ea typeface="Instrument Sans Bold" pitchFamily="34" charset="-122"/>
                <a:cs typeface="Instrument Sans Bold" pitchFamily="34" charset="-120"/>
              </a:rPr>
              <a:t>by Gopal Bagaswar</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434584"/>
            <a:ext cx="6190178" cy="771525"/>
          </a:xfrm>
          <a:prstGeom prst="rect">
            <a:avLst/>
          </a:prstGeom>
          <a:noFill/>
          <a:ln/>
        </p:spPr>
        <p:txBody>
          <a:bodyPr wrap="none" lIns="0" tIns="0" rIns="0" bIns="0" rtlCol="0" anchor="t"/>
          <a:lstStyle/>
          <a:p>
            <a:pPr marL="0" indent="0">
              <a:lnSpc>
                <a:spcPts val="6050"/>
              </a:lnSpc>
              <a:buNone/>
            </a:pPr>
            <a:r>
              <a:rPr lang="en-US" sz="4850" dirty="0">
                <a:solidFill>
                  <a:srgbClr val="505468"/>
                </a:solidFill>
                <a:latin typeface="Instrument Sans Semi Bold" pitchFamily="34" charset="0"/>
                <a:ea typeface="Instrument Sans Semi Bold" pitchFamily="34" charset="-122"/>
                <a:cs typeface="Instrument Sans Semi Bold" pitchFamily="34" charset="-120"/>
              </a:rPr>
              <a:t>Some More Insights…</a:t>
            </a:r>
            <a:endParaRPr lang="en-US" sz="4850" dirty="0"/>
          </a:p>
        </p:txBody>
      </p:sp>
      <p:pic>
        <p:nvPicPr>
          <p:cNvPr id="3" name="Image 0" descr="preencoded.png"/>
          <p:cNvPicPr>
            <a:picLocks noChangeAspect="1"/>
          </p:cNvPicPr>
          <p:nvPr/>
        </p:nvPicPr>
        <p:blipFill>
          <a:blip r:embed="rId3"/>
          <a:stretch>
            <a:fillRect/>
          </a:stretch>
        </p:blipFill>
        <p:spPr>
          <a:xfrm>
            <a:off x="2013347" y="2858095"/>
            <a:ext cx="4638318" cy="3703320"/>
          </a:xfrm>
          <a:prstGeom prst="rect">
            <a:avLst/>
          </a:prstGeom>
        </p:spPr>
      </p:pic>
      <p:pic>
        <p:nvPicPr>
          <p:cNvPr id="4" name="Image 1" descr="preencoded.png"/>
          <p:cNvPicPr>
            <a:picLocks noChangeAspect="1"/>
          </p:cNvPicPr>
          <p:nvPr/>
        </p:nvPicPr>
        <p:blipFill>
          <a:blip r:embed="rId4"/>
          <a:stretch>
            <a:fillRect/>
          </a:stretch>
        </p:blipFill>
        <p:spPr>
          <a:xfrm>
            <a:off x="6849070" y="2858095"/>
            <a:ext cx="5767864" cy="37033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84860" y="616625"/>
            <a:ext cx="9430822" cy="69965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5309" y="737949"/>
            <a:ext cx="5707142" cy="713303"/>
          </a:xfrm>
          <a:prstGeom prst="rect">
            <a:avLst/>
          </a:prstGeom>
          <a:noFill/>
          <a:ln/>
        </p:spPr>
        <p:txBody>
          <a:bodyPr wrap="none" lIns="0" tIns="0" rIns="0" bIns="0" rtlCol="0" anchor="t"/>
          <a:lstStyle/>
          <a:p>
            <a:pPr marL="0" indent="0">
              <a:lnSpc>
                <a:spcPts val="560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4450" dirty="0"/>
          </a:p>
        </p:txBody>
      </p:sp>
      <p:pic>
        <p:nvPicPr>
          <p:cNvPr id="4" name="Image 1" descr="preencoded.png"/>
          <p:cNvPicPr>
            <a:picLocks noChangeAspect="1"/>
          </p:cNvPicPr>
          <p:nvPr/>
        </p:nvPicPr>
        <p:blipFill>
          <a:blip r:embed="rId4"/>
          <a:stretch>
            <a:fillRect/>
          </a:stretch>
        </p:blipFill>
        <p:spPr>
          <a:xfrm>
            <a:off x="6285309" y="1793677"/>
            <a:ext cx="1141333" cy="1826181"/>
          </a:xfrm>
          <a:prstGeom prst="rect">
            <a:avLst/>
          </a:prstGeom>
        </p:spPr>
      </p:pic>
      <p:sp>
        <p:nvSpPr>
          <p:cNvPr id="5" name="Text 1"/>
          <p:cNvSpPr/>
          <p:nvPr/>
        </p:nvSpPr>
        <p:spPr>
          <a:xfrm>
            <a:off x="7769066" y="2021919"/>
            <a:ext cx="2853571" cy="356711"/>
          </a:xfrm>
          <a:prstGeom prst="rect">
            <a:avLst/>
          </a:prstGeom>
          <a:noFill/>
          <a:ln/>
        </p:spPr>
        <p:txBody>
          <a:bodyPr wrap="none" lIns="0" tIns="0" rIns="0" bIns="0" rtlCol="0" anchor="t"/>
          <a:lstStyle/>
          <a:p>
            <a:pPr marL="0" indent="0" algn="l">
              <a:lnSpc>
                <a:spcPts val="28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Sectoral Focus</a:t>
            </a:r>
            <a:endParaRPr lang="en-US" sz="2200" dirty="0"/>
          </a:p>
        </p:txBody>
      </p:sp>
      <p:sp>
        <p:nvSpPr>
          <p:cNvPr id="6" name="Text 2"/>
          <p:cNvSpPr/>
          <p:nvPr/>
        </p:nvSpPr>
        <p:spPr>
          <a:xfrm>
            <a:off x="7769066" y="2515553"/>
            <a:ext cx="6062424" cy="730329"/>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Innovate in high-growth sectors like IoT, Technology, and Consulting.</a:t>
            </a:r>
            <a:endParaRPr lang="en-US" sz="1750" dirty="0"/>
          </a:p>
        </p:txBody>
      </p:sp>
      <p:pic>
        <p:nvPicPr>
          <p:cNvPr id="7" name="Image 2" descr="preencoded.png"/>
          <p:cNvPicPr>
            <a:picLocks noChangeAspect="1"/>
          </p:cNvPicPr>
          <p:nvPr/>
        </p:nvPicPr>
        <p:blipFill>
          <a:blip r:embed="rId5"/>
          <a:stretch>
            <a:fillRect/>
          </a:stretch>
        </p:blipFill>
        <p:spPr>
          <a:xfrm>
            <a:off x="6285309" y="3619857"/>
            <a:ext cx="1141333" cy="1826181"/>
          </a:xfrm>
          <a:prstGeom prst="rect">
            <a:avLst/>
          </a:prstGeom>
        </p:spPr>
      </p:pic>
      <p:sp>
        <p:nvSpPr>
          <p:cNvPr id="8" name="Text 3"/>
          <p:cNvSpPr/>
          <p:nvPr/>
        </p:nvSpPr>
        <p:spPr>
          <a:xfrm>
            <a:off x="7769066" y="3848100"/>
            <a:ext cx="3164562" cy="356711"/>
          </a:xfrm>
          <a:prstGeom prst="rect">
            <a:avLst/>
          </a:prstGeom>
          <a:noFill/>
          <a:ln/>
        </p:spPr>
        <p:txBody>
          <a:bodyPr wrap="none" lIns="0" tIns="0" rIns="0" bIns="0" rtlCol="0" anchor="t"/>
          <a:lstStyle/>
          <a:p>
            <a:pPr marL="0" indent="0" algn="l">
              <a:lnSpc>
                <a:spcPts val="28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Regional Diversification</a:t>
            </a:r>
            <a:endParaRPr lang="en-US" sz="2200" dirty="0"/>
          </a:p>
        </p:txBody>
      </p:sp>
      <p:sp>
        <p:nvSpPr>
          <p:cNvPr id="9" name="Text 4"/>
          <p:cNvSpPr/>
          <p:nvPr/>
        </p:nvSpPr>
        <p:spPr>
          <a:xfrm>
            <a:off x="7769066" y="4341733"/>
            <a:ext cx="6062424" cy="730329"/>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Investors should explore opportunities beyond established hubs to identify high-potential startups early.</a:t>
            </a:r>
            <a:endParaRPr lang="en-US" sz="1750" dirty="0"/>
          </a:p>
        </p:txBody>
      </p:sp>
      <p:pic>
        <p:nvPicPr>
          <p:cNvPr id="10" name="Image 3" descr="preencoded.png"/>
          <p:cNvPicPr>
            <a:picLocks noChangeAspect="1"/>
          </p:cNvPicPr>
          <p:nvPr/>
        </p:nvPicPr>
        <p:blipFill>
          <a:blip r:embed="rId6"/>
          <a:stretch>
            <a:fillRect/>
          </a:stretch>
        </p:blipFill>
        <p:spPr>
          <a:xfrm>
            <a:off x="6285309" y="5446038"/>
            <a:ext cx="1141333" cy="2045613"/>
          </a:xfrm>
          <a:prstGeom prst="rect">
            <a:avLst/>
          </a:prstGeom>
        </p:spPr>
      </p:pic>
      <p:sp>
        <p:nvSpPr>
          <p:cNvPr id="11" name="Text 5"/>
          <p:cNvSpPr/>
          <p:nvPr/>
        </p:nvSpPr>
        <p:spPr>
          <a:xfrm>
            <a:off x="7769066" y="5674281"/>
            <a:ext cx="2853571" cy="356711"/>
          </a:xfrm>
          <a:prstGeom prst="rect">
            <a:avLst/>
          </a:prstGeom>
          <a:noFill/>
          <a:ln/>
        </p:spPr>
        <p:txBody>
          <a:bodyPr wrap="none" lIns="0" tIns="0" rIns="0" bIns="0" rtlCol="0" anchor="t"/>
          <a:lstStyle/>
          <a:p>
            <a:pPr marL="0" indent="0" algn="l">
              <a:lnSpc>
                <a:spcPts val="28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Call to Action</a:t>
            </a:r>
            <a:endParaRPr lang="en-US" sz="2200" dirty="0"/>
          </a:p>
        </p:txBody>
      </p:sp>
      <p:sp>
        <p:nvSpPr>
          <p:cNvPr id="12" name="Text 6"/>
          <p:cNvSpPr/>
          <p:nvPr/>
        </p:nvSpPr>
        <p:spPr>
          <a:xfrm>
            <a:off x="7769066" y="6167914"/>
            <a:ext cx="6062424" cy="1095494"/>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Encourage both startups and investors to take a data-driven approach in their strategic decisions to maximize growth and funding potential.</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95719"/>
          </a:xfrm>
          <a:prstGeom prst="rect">
            <a:avLst/>
          </a:prstGeom>
        </p:spPr>
      </p:pic>
      <p:sp>
        <p:nvSpPr>
          <p:cNvPr id="3" name="Text 0"/>
          <p:cNvSpPr/>
          <p:nvPr/>
        </p:nvSpPr>
        <p:spPr>
          <a:xfrm>
            <a:off x="810697" y="3534370"/>
            <a:ext cx="7333536" cy="723900"/>
          </a:xfrm>
          <a:prstGeom prst="rect">
            <a:avLst/>
          </a:prstGeom>
          <a:noFill/>
          <a:ln/>
        </p:spPr>
        <p:txBody>
          <a:bodyPr wrap="none" lIns="0" tIns="0" rIns="0" bIns="0" rtlCol="0" anchor="t"/>
          <a:lstStyle/>
          <a:p>
            <a:pPr marL="0" indent="0">
              <a:lnSpc>
                <a:spcPts val="5700"/>
              </a:lnSpc>
              <a:buNone/>
            </a:pPr>
            <a:r>
              <a:rPr lang="en-US" sz="4550" dirty="0">
                <a:solidFill>
                  <a:srgbClr val="505468"/>
                </a:solidFill>
                <a:latin typeface="Instrument Sans Semi Bold" pitchFamily="34" charset="0"/>
                <a:ea typeface="Instrument Sans Semi Bold" pitchFamily="34" charset="-122"/>
                <a:cs typeface="Instrument Sans Semi Bold" pitchFamily="34" charset="-120"/>
              </a:rPr>
              <a:t> Introduction to the Project</a:t>
            </a:r>
            <a:endParaRPr lang="en-US" sz="4550" dirty="0"/>
          </a:p>
        </p:txBody>
      </p:sp>
      <p:sp>
        <p:nvSpPr>
          <p:cNvPr id="4" name="Shape 1"/>
          <p:cNvSpPr/>
          <p:nvPr/>
        </p:nvSpPr>
        <p:spPr>
          <a:xfrm>
            <a:off x="810697" y="4866203"/>
            <a:ext cx="521137" cy="521137"/>
          </a:xfrm>
          <a:prstGeom prst="roundRect">
            <a:avLst>
              <a:gd name="adj" fmla="val 18670"/>
            </a:avLst>
          </a:prstGeom>
          <a:solidFill>
            <a:srgbClr val="E2E3E9"/>
          </a:solidFill>
          <a:ln w="7620">
            <a:solidFill>
              <a:srgbClr val="C8C9CF"/>
            </a:solidFill>
            <a:prstDash val="solid"/>
          </a:ln>
        </p:spPr>
        <p:txBody>
          <a:bodyPr/>
          <a:lstStyle/>
          <a:p>
            <a:endParaRPr lang="en-US"/>
          </a:p>
        </p:txBody>
      </p:sp>
      <p:sp>
        <p:nvSpPr>
          <p:cNvPr id="5" name="Text 2"/>
          <p:cNvSpPr/>
          <p:nvPr/>
        </p:nvSpPr>
        <p:spPr>
          <a:xfrm>
            <a:off x="1003935" y="4953000"/>
            <a:ext cx="134541" cy="347543"/>
          </a:xfrm>
          <a:prstGeom prst="rect">
            <a:avLst/>
          </a:prstGeom>
          <a:noFill/>
          <a:ln/>
        </p:spPr>
        <p:txBody>
          <a:bodyPr wrap="none" lIns="0" tIns="0" rIns="0" bIns="0" rtlCol="0" anchor="t"/>
          <a:lstStyle/>
          <a:p>
            <a:pPr marL="0" indent="0" algn="ctr">
              <a:lnSpc>
                <a:spcPts val="2700"/>
              </a:lnSpc>
              <a:buNone/>
            </a:pPr>
            <a:r>
              <a:rPr lang="en-US" sz="2700" dirty="0">
                <a:solidFill>
                  <a:srgbClr val="5B5F71"/>
                </a:solidFill>
                <a:latin typeface="Instrument Sans Semi Bold" pitchFamily="34" charset="0"/>
                <a:ea typeface="Instrument Sans Semi Bold" pitchFamily="34" charset="-122"/>
                <a:cs typeface="Instrument Sans Semi Bold" pitchFamily="34" charset="-120"/>
              </a:rPr>
              <a:t>1</a:t>
            </a:r>
            <a:endParaRPr lang="en-US" sz="2700" dirty="0"/>
          </a:p>
        </p:txBody>
      </p:sp>
      <p:sp>
        <p:nvSpPr>
          <p:cNvPr id="6" name="Text 3"/>
          <p:cNvSpPr/>
          <p:nvPr/>
        </p:nvSpPr>
        <p:spPr>
          <a:xfrm>
            <a:off x="1563410" y="4866203"/>
            <a:ext cx="2895719" cy="361950"/>
          </a:xfrm>
          <a:prstGeom prst="rect">
            <a:avLst/>
          </a:prstGeom>
          <a:noFill/>
          <a:ln/>
        </p:spPr>
        <p:txBody>
          <a:bodyPr wrap="none" lIns="0" tIns="0" rIns="0" bIns="0" rtlCol="0" anchor="t"/>
          <a:lstStyle/>
          <a:p>
            <a:pPr marL="0" indent="0">
              <a:lnSpc>
                <a:spcPts val="28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Objective</a:t>
            </a:r>
            <a:endParaRPr lang="en-US" sz="2250" dirty="0"/>
          </a:p>
        </p:txBody>
      </p:sp>
      <p:sp>
        <p:nvSpPr>
          <p:cNvPr id="7" name="Text 4"/>
          <p:cNvSpPr/>
          <p:nvPr/>
        </p:nvSpPr>
        <p:spPr>
          <a:xfrm>
            <a:off x="1563410" y="5367099"/>
            <a:ext cx="3429238" cy="1111925"/>
          </a:xfrm>
          <a:prstGeom prst="rect">
            <a:avLst/>
          </a:prstGeom>
          <a:noFill/>
          <a:ln/>
        </p:spPr>
        <p:txBody>
          <a:bodyPr wrap="square" lIns="0" tIns="0" rIns="0" bIns="0" rtlCol="0" anchor="t"/>
          <a:lstStyle/>
          <a:p>
            <a:pPr marL="0" indent="0">
              <a:lnSpc>
                <a:spcPts val="2900"/>
              </a:lnSpc>
              <a:buNone/>
            </a:pPr>
            <a:r>
              <a:rPr lang="en-US" sz="1800" dirty="0">
                <a:solidFill>
                  <a:srgbClr val="5B5F71"/>
                </a:solidFill>
                <a:latin typeface="Instrument Sans Medium" pitchFamily="34" charset="0"/>
                <a:ea typeface="Instrument Sans Medium" pitchFamily="34" charset="-122"/>
                <a:cs typeface="Instrument Sans Medium" pitchFamily="34" charset="-120"/>
              </a:rPr>
              <a:t>Analyze startup funding trends to uncover strategic insights for investors and entrepreneurs.</a:t>
            </a:r>
            <a:endParaRPr lang="en-US" sz="1800" dirty="0"/>
          </a:p>
        </p:txBody>
      </p:sp>
      <p:sp>
        <p:nvSpPr>
          <p:cNvPr id="8" name="Shape 5"/>
          <p:cNvSpPr/>
          <p:nvPr/>
        </p:nvSpPr>
        <p:spPr>
          <a:xfrm>
            <a:off x="5224224" y="4866203"/>
            <a:ext cx="521137" cy="521137"/>
          </a:xfrm>
          <a:prstGeom prst="roundRect">
            <a:avLst>
              <a:gd name="adj" fmla="val 18670"/>
            </a:avLst>
          </a:prstGeom>
          <a:solidFill>
            <a:srgbClr val="E2E3E9"/>
          </a:solidFill>
          <a:ln w="7620">
            <a:solidFill>
              <a:srgbClr val="C8C9CF"/>
            </a:solidFill>
            <a:prstDash val="solid"/>
          </a:ln>
        </p:spPr>
        <p:txBody>
          <a:bodyPr/>
          <a:lstStyle/>
          <a:p>
            <a:endParaRPr lang="en-US"/>
          </a:p>
        </p:txBody>
      </p:sp>
      <p:sp>
        <p:nvSpPr>
          <p:cNvPr id="9" name="Text 6"/>
          <p:cNvSpPr/>
          <p:nvPr/>
        </p:nvSpPr>
        <p:spPr>
          <a:xfrm>
            <a:off x="5387935" y="4953000"/>
            <a:ext cx="193596" cy="347543"/>
          </a:xfrm>
          <a:prstGeom prst="rect">
            <a:avLst/>
          </a:prstGeom>
          <a:noFill/>
          <a:ln/>
        </p:spPr>
        <p:txBody>
          <a:bodyPr wrap="none" lIns="0" tIns="0" rIns="0" bIns="0" rtlCol="0" anchor="t"/>
          <a:lstStyle/>
          <a:p>
            <a:pPr marL="0" indent="0" algn="ctr">
              <a:lnSpc>
                <a:spcPts val="2700"/>
              </a:lnSpc>
              <a:buNone/>
            </a:pPr>
            <a:r>
              <a:rPr lang="en-US" sz="2700" dirty="0">
                <a:solidFill>
                  <a:srgbClr val="5B5F71"/>
                </a:solidFill>
                <a:latin typeface="Instrument Sans Semi Bold" pitchFamily="34" charset="0"/>
                <a:ea typeface="Instrument Sans Semi Bold" pitchFamily="34" charset="-122"/>
                <a:cs typeface="Instrument Sans Semi Bold" pitchFamily="34" charset="-120"/>
              </a:rPr>
              <a:t>2</a:t>
            </a:r>
            <a:endParaRPr lang="en-US" sz="2700" dirty="0"/>
          </a:p>
        </p:txBody>
      </p:sp>
      <p:sp>
        <p:nvSpPr>
          <p:cNvPr id="10" name="Text 7"/>
          <p:cNvSpPr/>
          <p:nvPr/>
        </p:nvSpPr>
        <p:spPr>
          <a:xfrm>
            <a:off x="5976938" y="4866203"/>
            <a:ext cx="2895719" cy="361950"/>
          </a:xfrm>
          <a:prstGeom prst="rect">
            <a:avLst/>
          </a:prstGeom>
          <a:noFill/>
          <a:ln/>
        </p:spPr>
        <p:txBody>
          <a:bodyPr wrap="none" lIns="0" tIns="0" rIns="0" bIns="0" rtlCol="0" anchor="t"/>
          <a:lstStyle/>
          <a:p>
            <a:pPr marL="0" indent="0">
              <a:lnSpc>
                <a:spcPts val="28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Data Sources</a:t>
            </a:r>
            <a:endParaRPr lang="en-US" sz="2250" dirty="0"/>
          </a:p>
        </p:txBody>
      </p:sp>
      <p:sp>
        <p:nvSpPr>
          <p:cNvPr id="11" name="Text 8"/>
          <p:cNvSpPr/>
          <p:nvPr/>
        </p:nvSpPr>
        <p:spPr>
          <a:xfrm>
            <a:off x="5976938" y="5367099"/>
            <a:ext cx="3429238" cy="1111925"/>
          </a:xfrm>
          <a:prstGeom prst="rect">
            <a:avLst/>
          </a:prstGeom>
          <a:noFill/>
          <a:ln/>
        </p:spPr>
        <p:txBody>
          <a:bodyPr wrap="square" lIns="0" tIns="0" rIns="0" bIns="0" rtlCol="0" anchor="t"/>
          <a:lstStyle/>
          <a:p>
            <a:pPr marL="0" indent="0">
              <a:lnSpc>
                <a:spcPts val="2900"/>
              </a:lnSpc>
              <a:buNone/>
            </a:pPr>
            <a:r>
              <a:rPr lang="en-US" sz="1800" dirty="0">
                <a:solidFill>
                  <a:srgbClr val="5B5F71"/>
                </a:solidFill>
                <a:latin typeface="Instrument Sans Medium" pitchFamily="34" charset="0"/>
                <a:ea typeface="Instrument Sans Medium" pitchFamily="34" charset="-122"/>
                <a:cs typeface="Instrument Sans Medium" pitchFamily="34" charset="-120"/>
              </a:rPr>
              <a:t>Startup funding data from multiple categories, markets, and regions.</a:t>
            </a:r>
            <a:endParaRPr lang="en-US" sz="1800" dirty="0"/>
          </a:p>
        </p:txBody>
      </p:sp>
      <p:sp>
        <p:nvSpPr>
          <p:cNvPr id="12" name="Shape 9"/>
          <p:cNvSpPr/>
          <p:nvPr/>
        </p:nvSpPr>
        <p:spPr>
          <a:xfrm>
            <a:off x="9637752" y="4866203"/>
            <a:ext cx="521137" cy="521137"/>
          </a:xfrm>
          <a:prstGeom prst="roundRect">
            <a:avLst>
              <a:gd name="adj" fmla="val 18670"/>
            </a:avLst>
          </a:prstGeom>
          <a:solidFill>
            <a:srgbClr val="E2E3E9"/>
          </a:solidFill>
          <a:ln w="7620">
            <a:solidFill>
              <a:srgbClr val="C8C9CF"/>
            </a:solidFill>
            <a:prstDash val="solid"/>
          </a:ln>
        </p:spPr>
        <p:txBody>
          <a:bodyPr/>
          <a:lstStyle/>
          <a:p>
            <a:endParaRPr lang="en-US"/>
          </a:p>
        </p:txBody>
      </p:sp>
      <p:sp>
        <p:nvSpPr>
          <p:cNvPr id="13" name="Text 10"/>
          <p:cNvSpPr/>
          <p:nvPr/>
        </p:nvSpPr>
        <p:spPr>
          <a:xfrm>
            <a:off x="9797653" y="4953000"/>
            <a:ext cx="201216" cy="347543"/>
          </a:xfrm>
          <a:prstGeom prst="rect">
            <a:avLst/>
          </a:prstGeom>
          <a:noFill/>
          <a:ln/>
        </p:spPr>
        <p:txBody>
          <a:bodyPr wrap="none" lIns="0" tIns="0" rIns="0" bIns="0" rtlCol="0" anchor="t"/>
          <a:lstStyle/>
          <a:p>
            <a:pPr marL="0" indent="0" algn="ctr">
              <a:lnSpc>
                <a:spcPts val="2700"/>
              </a:lnSpc>
              <a:buNone/>
            </a:pPr>
            <a:r>
              <a:rPr lang="en-US" sz="2700" dirty="0">
                <a:solidFill>
                  <a:srgbClr val="5B5F71"/>
                </a:solidFill>
                <a:latin typeface="Instrument Sans Semi Bold" pitchFamily="34" charset="0"/>
                <a:ea typeface="Instrument Sans Semi Bold" pitchFamily="34" charset="-122"/>
                <a:cs typeface="Instrument Sans Semi Bold" pitchFamily="34" charset="-120"/>
              </a:rPr>
              <a:t>3</a:t>
            </a:r>
            <a:endParaRPr lang="en-US" sz="2700" dirty="0"/>
          </a:p>
        </p:txBody>
      </p:sp>
      <p:sp>
        <p:nvSpPr>
          <p:cNvPr id="14" name="Text 11"/>
          <p:cNvSpPr/>
          <p:nvPr/>
        </p:nvSpPr>
        <p:spPr>
          <a:xfrm>
            <a:off x="10390465" y="4866203"/>
            <a:ext cx="2895719" cy="361950"/>
          </a:xfrm>
          <a:prstGeom prst="rect">
            <a:avLst/>
          </a:prstGeom>
          <a:noFill/>
          <a:ln/>
        </p:spPr>
        <p:txBody>
          <a:bodyPr wrap="none" lIns="0" tIns="0" rIns="0" bIns="0" rtlCol="0" anchor="t"/>
          <a:lstStyle/>
          <a:p>
            <a:pPr marL="0" indent="0">
              <a:lnSpc>
                <a:spcPts val="28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Goal</a:t>
            </a:r>
            <a:endParaRPr lang="en-US" sz="2250" dirty="0"/>
          </a:p>
        </p:txBody>
      </p:sp>
      <p:sp>
        <p:nvSpPr>
          <p:cNvPr id="15" name="Text 12"/>
          <p:cNvSpPr/>
          <p:nvPr/>
        </p:nvSpPr>
        <p:spPr>
          <a:xfrm>
            <a:off x="10390465" y="5367099"/>
            <a:ext cx="3429238" cy="2223849"/>
          </a:xfrm>
          <a:prstGeom prst="rect">
            <a:avLst/>
          </a:prstGeom>
          <a:noFill/>
          <a:ln/>
        </p:spPr>
        <p:txBody>
          <a:bodyPr wrap="square" lIns="0" tIns="0" rIns="0" bIns="0" rtlCol="0" anchor="t"/>
          <a:lstStyle/>
          <a:p>
            <a:pPr marL="0" indent="0">
              <a:lnSpc>
                <a:spcPts val="2900"/>
              </a:lnSpc>
              <a:buNone/>
            </a:pPr>
            <a:r>
              <a:rPr lang="en-US" sz="1800" dirty="0">
                <a:solidFill>
                  <a:srgbClr val="5B5F71"/>
                </a:solidFill>
                <a:latin typeface="Instrument Sans Medium" pitchFamily="34" charset="0"/>
                <a:ea typeface="Instrument Sans Medium" pitchFamily="34" charset="-122"/>
                <a:cs typeface="Instrument Sans Medium" pitchFamily="34" charset="-120"/>
              </a:rPr>
              <a:t>Understand which sectors and regions receive the most funding and why and offer recommendations for optimizing future startup funding strategies.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8067080" y="243364"/>
            <a:ext cx="5811441" cy="7742873"/>
          </a:xfrm>
          <a:prstGeom prst="rect">
            <a:avLst/>
          </a:prstGeom>
        </p:spPr>
      </p:pic>
      <p:sp>
        <p:nvSpPr>
          <p:cNvPr id="4" name="Text 0"/>
          <p:cNvSpPr/>
          <p:nvPr/>
        </p:nvSpPr>
        <p:spPr>
          <a:xfrm>
            <a:off x="681633" y="692110"/>
            <a:ext cx="5951934" cy="1825943"/>
          </a:xfrm>
          <a:prstGeom prst="rect">
            <a:avLst/>
          </a:prstGeom>
          <a:noFill/>
          <a:ln/>
        </p:spPr>
        <p:txBody>
          <a:bodyPr wrap="square" lIns="0" tIns="0" rIns="0" bIns="0" rtlCol="0" anchor="t"/>
          <a:lstStyle/>
          <a:p>
            <a:pPr marL="0" indent="0">
              <a:lnSpc>
                <a:spcPts val="4750"/>
              </a:lnSpc>
              <a:buNone/>
            </a:pPr>
            <a:r>
              <a:rPr lang="en-US" sz="3800" dirty="0">
                <a:solidFill>
                  <a:srgbClr val="505468"/>
                </a:solidFill>
                <a:latin typeface="Instrument Sans Semi Bold" pitchFamily="34" charset="0"/>
                <a:ea typeface="Instrument Sans Semi Bold" pitchFamily="34" charset="-122"/>
                <a:cs typeface="Instrument Sans Semi Bold" pitchFamily="34" charset="-120"/>
              </a:rPr>
              <a:t> Key Findings – Sectors Receiving the Most Funding</a:t>
            </a:r>
            <a:endParaRPr lang="en-US" sz="3800" dirty="0"/>
          </a:p>
        </p:txBody>
      </p:sp>
      <p:sp>
        <p:nvSpPr>
          <p:cNvPr id="5" name="Text 1"/>
          <p:cNvSpPr/>
          <p:nvPr/>
        </p:nvSpPr>
        <p:spPr>
          <a:xfrm>
            <a:off x="681633" y="2810113"/>
            <a:ext cx="2434471" cy="304324"/>
          </a:xfrm>
          <a:prstGeom prst="rect">
            <a:avLst/>
          </a:prstGeom>
          <a:noFill/>
          <a:ln/>
        </p:spPr>
        <p:txBody>
          <a:bodyPr wrap="none" lIns="0" tIns="0" rIns="0" bIns="0" rtlCol="0" anchor="t"/>
          <a:lstStyle/>
          <a:p>
            <a:pPr marL="0" indent="0">
              <a:lnSpc>
                <a:spcPts val="2350"/>
              </a:lnSpc>
              <a:buNone/>
            </a:pPr>
            <a:r>
              <a:rPr lang="en-US" sz="1900" dirty="0">
                <a:solidFill>
                  <a:srgbClr val="505468"/>
                </a:solidFill>
                <a:latin typeface="Instrument Sans Semi Bold" pitchFamily="34" charset="0"/>
                <a:ea typeface="Instrument Sans Semi Bold" pitchFamily="34" charset="-122"/>
                <a:cs typeface="Instrument Sans Semi Bold" pitchFamily="34" charset="-120"/>
              </a:rPr>
              <a:t>Top-Funded Sectors</a:t>
            </a:r>
            <a:endParaRPr lang="en-US" sz="1900" dirty="0"/>
          </a:p>
        </p:txBody>
      </p:sp>
      <p:sp>
        <p:nvSpPr>
          <p:cNvPr id="6" name="Text 2"/>
          <p:cNvSpPr/>
          <p:nvPr/>
        </p:nvSpPr>
        <p:spPr>
          <a:xfrm>
            <a:off x="681633" y="3406497"/>
            <a:ext cx="5951934" cy="934760"/>
          </a:xfrm>
          <a:prstGeom prst="rect">
            <a:avLst/>
          </a:prstGeom>
          <a:noFill/>
          <a:ln/>
        </p:spPr>
        <p:txBody>
          <a:bodyPr wrap="square" lIns="0" tIns="0" rIns="0" bIns="0" rtlCol="0" anchor="t"/>
          <a:lstStyle/>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Uncategorized: Highest funding, likely due to startups not fitting into standard categories.</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Medical: Significant funding driven by healthcare innovation.</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Consulting: High funding due to demand for advisory services.</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Games: Strong funding reflecting growth in the gaming industry.</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IoT: Continued high funding due to cross-industry applications.</a:t>
            </a:r>
          </a:p>
        </p:txBody>
      </p:sp>
      <p:sp>
        <p:nvSpPr>
          <p:cNvPr id="7" name="Text 3"/>
          <p:cNvSpPr/>
          <p:nvPr/>
        </p:nvSpPr>
        <p:spPr>
          <a:xfrm>
            <a:off x="681633" y="4560332"/>
            <a:ext cx="5951934" cy="623173"/>
          </a:xfrm>
          <a:prstGeom prst="rect">
            <a:avLst/>
          </a:prstGeom>
          <a:noFill/>
          <a:ln/>
        </p:spPr>
        <p:txBody>
          <a:bodyPr wrap="square" lIns="0" tIns="0" rIns="0" bIns="0" rtlCol="0" anchor="t"/>
          <a:lstStyle/>
          <a:p>
            <a:pPr marL="0" indent="0">
              <a:lnSpc>
                <a:spcPts val="2450"/>
              </a:lnSpc>
              <a:buNone/>
            </a:pPr>
            <a:endParaRPr lang="en-US" sz="1500" dirty="0"/>
          </a:p>
        </p:txBody>
      </p:sp>
      <p:sp>
        <p:nvSpPr>
          <p:cNvPr id="8" name="Text 4"/>
          <p:cNvSpPr/>
          <p:nvPr/>
        </p:nvSpPr>
        <p:spPr>
          <a:xfrm>
            <a:off x="681633" y="5475565"/>
            <a:ext cx="2434471" cy="304324"/>
          </a:xfrm>
          <a:prstGeom prst="rect">
            <a:avLst/>
          </a:prstGeom>
          <a:noFill/>
          <a:ln/>
        </p:spPr>
        <p:txBody>
          <a:bodyPr wrap="none" lIns="0" tIns="0" rIns="0" bIns="0" rtlCol="0" anchor="t"/>
          <a:lstStyle/>
          <a:p>
            <a:pPr marL="0" indent="0">
              <a:lnSpc>
                <a:spcPts val="2350"/>
              </a:lnSpc>
              <a:buNone/>
            </a:pPr>
            <a:r>
              <a:rPr lang="en-US" sz="1900" dirty="0">
                <a:solidFill>
                  <a:srgbClr val="505468"/>
                </a:solidFill>
                <a:latin typeface="Instrument Sans Semi Bold" pitchFamily="34" charset="0"/>
                <a:ea typeface="Instrument Sans Semi Bold" pitchFamily="34" charset="-122"/>
                <a:cs typeface="Instrument Sans Semi Bold" pitchFamily="34" charset="-120"/>
              </a:rPr>
              <a:t>Emerging Sectors</a:t>
            </a:r>
            <a:endParaRPr lang="en-US" sz="1900" dirty="0"/>
          </a:p>
        </p:txBody>
      </p:sp>
      <p:sp>
        <p:nvSpPr>
          <p:cNvPr id="9" name="Text 5"/>
          <p:cNvSpPr/>
          <p:nvPr/>
        </p:nvSpPr>
        <p:spPr>
          <a:xfrm>
            <a:off x="681633" y="6071949"/>
            <a:ext cx="5951934" cy="623173"/>
          </a:xfrm>
          <a:prstGeom prst="rect">
            <a:avLst/>
          </a:prstGeom>
          <a:noFill/>
          <a:ln/>
        </p:spPr>
        <p:txBody>
          <a:bodyPr wrap="square" lIns="0" tIns="0" rIns="0" bIns="0" rtlCol="0" anchor="t"/>
          <a:lstStyle/>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E-Commerce: Growth supported by expanding online retail.</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Education: Increased funding driven by demand for digital learning.</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Software &amp; Automotive: Steady growth fueled by ongoing innovations.</a:t>
            </a:r>
            <a:endParaRPr lang="en-US" sz="1500" dirty="0"/>
          </a:p>
        </p:txBody>
      </p:sp>
      <p:sp>
        <p:nvSpPr>
          <p:cNvPr id="10" name="Text 6"/>
          <p:cNvSpPr/>
          <p:nvPr/>
        </p:nvSpPr>
        <p:spPr>
          <a:xfrm>
            <a:off x="681633" y="6914198"/>
            <a:ext cx="5951934" cy="623173"/>
          </a:xfrm>
          <a:prstGeom prst="rect">
            <a:avLst/>
          </a:prstGeom>
          <a:noFill/>
          <a:ln/>
        </p:spPr>
        <p:txBody>
          <a:bodyPr wrap="square" lIns="0" tIns="0" rIns="0" bIns="0" rtlCol="0" anchor="t"/>
          <a:lstStyle/>
          <a:p>
            <a:pPr marL="0" indent="0">
              <a:lnSpc>
                <a:spcPts val="2450"/>
              </a:lnSpc>
              <a:buNone/>
            </a:pP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339447"/>
            <a:ext cx="7411879" cy="385763"/>
          </a:xfrm>
          <a:prstGeom prst="rect">
            <a:avLst/>
          </a:prstGeom>
          <a:noFill/>
          <a:ln/>
        </p:spPr>
        <p:txBody>
          <a:bodyPr wrap="none" lIns="0" tIns="0" rIns="0" bIns="0" rtlCol="0" anchor="t"/>
          <a:lstStyle/>
          <a:p>
            <a:pPr marL="0" indent="0">
              <a:lnSpc>
                <a:spcPts val="3000"/>
              </a:lnSpc>
              <a:buNone/>
            </a:pPr>
            <a:r>
              <a:rPr lang="en-US" sz="2400" dirty="0">
                <a:solidFill>
                  <a:srgbClr val="505468"/>
                </a:solidFill>
                <a:latin typeface="Instrument Sans Semi Bold" pitchFamily="34" charset="0"/>
                <a:ea typeface="Instrument Sans Semi Bold" pitchFamily="34" charset="-122"/>
                <a:cs typeface="Instrument Sans Semi Bold" pitchFamily="34" charset="-120"/>
              </a:rPr>
              <a:t>Key Findings – Regions Receiving the Most Funding</a:t>
            </a:r>
            <a:endParaRPr lang="en-US" sz="2400" dirty="0"/>
          </a:p>
        </p:txBody>
      </p:sp>
      <p:pic>
        <p:nvPicPr>
          <p:cNvPr id="3" name="Image 0" descr="preencoded.png"/>
          <p:cNvPicPr>
            <a:picLocks noChangeAspect="1"/>
          </p:cNvPicPr>
          <p:nvPr/>
        </p:nvPicPr>
        <p:blipFill>
          <a:blip r:embed="rId3"/>
          <a:stretch>
            <a:fillRect/>
          </a:stretch>
        </p:blipFill>
        <p:spPr>
          <a:xfrm>
            <a:off x="46623" y="1319499"/>
            <a:ext cx="5134703" cy="3840194"/>
          </a:xfrm>
          <a:prstGeom prst="rect">
            <a:avLst/>
          </a:prstGeom>
        </p:spPr>
      </p:pic>
      <p:sp>
        <p:nvSpPr>
          <p:cNvPr id="4" name="Text 1"/>
          <p:cNvSpPr/>
          <p:nvPr/>
        </p:nvSpPr>
        <p:spPr>
          <a:xfrm>
            <a:off x="572095" y="4962168"/>
            <a:ext cx="13486209" cy="197525"/>
          </a:xfrm>
          <a:prstGeom prst="rect">
            <a:avLst/>
          </a:prstGeom>
          <a:noFill/>
          <a:ln/>
        </p:spPr>
        <p:txBody>
          <a:bodyPr wrap="none" lIns="0" tIns="0" rIns="0" bIns="0" rtlCol="0" anchor="t"/>
          <a:lstStyle/>
          <a:p>
            <a:pPr marL="0" indent="0">
              <a:lnSpc>
                <a:spcPts val="1550"/>
              </a:lnSpc>
              <a:buNone/>
            </a:pPr>
            <a:endParaRPr lang="en-US" sz="950" dirty="0"/>
          </a:p>
        </p:txBody>
      </p:sp>
      <p:pic>
        <p:nvPicPr>
          <p:cNvPr id="5" name="Image 1" descr="preencoded.png"/>
          <p:cNvPicPr>
            <a:picLocks noChangeAspect="1"/>
          </p:cNvPicPr>
          <p:nvPr/>
        </p:nvPicPr>
        <p:blipFill>
          <a:blip r:embed="rId4"/>
          <a:stretch>
            <a:fillRect/>
          </a:stretch>
        </p:blipFill>
        <p:spPr>
          <a:xfrm>
            <a:off x="7464400" y="1377078"/>
            <a:ext cx="5134702" cy="3840194"/>
          </a:xfrm>
          <a:prstGeom prst="rect">
            <a:avLst/>
          </a:prstGeom>
        </p:spPr>
      </p:pic>
      <p:sp>
        <p:nvSpPr>
          <p:cNvPr id="6" name="Text 2"/>
          <p:cNvSpPr/>
          <p:nvPr/>
        </p:nvSpPr>
        <p:spPr>
          <a:xfrm>
            <a:off x="572095" y="6198822"/>
            <a:ext cx="1543050" cy="192881"/>
          </a:xfrm>
          <a:prstGeom prst="rect">
            <a:avLst/>
          </a:prstGeom>
          <a:noFill/>
          <a:ln/>
        </p:spPr>
        <p:txBody>
          <a:bodyPr wrap="none" lIns="0" tIns="0" rIns="0" bIns="0" rtlCol="0" anchor="t"/>
          <a:lstStyle/>
          <a:p>
            <a:pPr marL="0" indent="0">
              <a:lnSpc>
                <a:spcPts val="1500"/>
              </a:lnSpc>
              <a:buNone/>
            </a:pPr>
            <a:r>
              <a:rPr lang="en-US" sz="1200" dirty="0">
                <a:solidFill>
                  <a:srgbClr val="505468"/>
                </a:solidFill>
                <a:latin typeface="Instrument Sans Semi Bold" pitchFamily="34" charset="0"/>
                <a:ea typeface="Instrument Sans Semi Bold" pitchFamily="34" charset="-122"/>
                <a:cs typeface="Instrument Sans Semi Bold" pitchFamily="34" charset="-120"/>
              </a:rPr>
              <a:t>Top-Funded Regions</a:t>
            </a:r>
            <a:endParaRPr lang="en-US" sz="1200" dirty="0"/>
          </a:p>
        </p:txBody>
      </p:sp>
      <p:sp>
        <p:nvSpPr>
          <p:cNvPr id="7" name="Text 3"/>
          <p:cNvSpPr/>
          <p:nvPr/>
        </p:nvSpPr>
        <p:spPr>
          <a:xfrm>
            <a:off x="572095" y="6515052"/>
            <a:ext cx="4295656" cy="395049"/>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Tampa and Atlanta:Tampa and Atlanta continue to lead, driven by their strong venture capital ecosystems and a thriving entrepreneurial culture. </a:t>
            </a:r>
            <a:endParaRPr lang="en-US" sz="950" dirty="0"/>
          </a:p>
        </p:txBody>
      </p:sp>
      <p:sp>
        <p:nvSpPr>
          <p:cNvPr id="8" name="Text 4"/>
          <p:cNvSpPr/>
          <p:nvPr/>
        </p:nvSpPr>
        <p:spPr>
          <a:xfrm>
            <a:off x="572095" y="7021186"/>
            <a:ext cx="4295656" cy="395049"/>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Los Angeles also ranks highly due to its significant investments in technology, entertainment, and media.</a:t>
            </a:r>
            <a:endParaRPr lang="en-US" sz="950" dirty="0"/>
          </a:p>
        </p:txBody>
      </p:sp>
      <p:sp>
        <p:nvSpPr>
          <p:cNvPr id="9" name="Text 5"/>
          <p:cNvSpPr/>
          <p:nvPr/>
        </p:nvSpPr>
        <p:spPr>
          <a:xfrm>
            <a:off x="5176361" y="6198822"/>
            <a:ext cx="1543050" cy="192881"/>
          </a:xfrm>
          <a:prstGeom prst="rect">
            <a:avLst/>
          </a:prstGeom>
          <a:noFill/>
          <a:ln/>
        </p:spPr>
        <p:txBody>
          <a:bodyPr wrap="none" lIns="0" tIns="0" rIns="0" bIns="0" rtlCol="0" anchor="t"/>
          <a:lstStyle/>
          <a:p>
            <a:pPr marL="0" indent="0">
              <a:lnSpc>
                <a:spcPts val="1500"/>
              </a:lnSpc>
              <a:buNone/>
            </a:pPr>
            <a:r>
              <a:rPr lang="en-US" sz="1200" dirty="0">
                <a:solidFill>
                  <a:srgbClr val="505468"/>
                </a:solidFill>
                <a:latin typeface="Instrument Sans Semi Bold" pitchFamily="34" charset="0"/>
                <a:ea typeface="Instrument Sans Semi Bold" pitchFamily="34" charset="-122"/>
                <a:cs typeface="Instrument Sans Semi Bold" pitchFamily="34" charset="-120"/>
              </a:rPr>
              <a:t>Emerging Regions</a:t>
            </a:r>
            <a:endParaRPr lang="en-US" sz="1200" dirty="0"/>
          </a:p>
        </p:txBody>
      </p:sp>
      <p:sp>
        <p:nvSpPr>
          <p:cNvPr id="10" name="Text 6"/>
          <p:cNvSpPr/>
          <p:nvPr/>
        </p:nvSpPr>
        <p:spPr>
          <a:xfrm>
            <a:off x="5176361" y="6515052"/>
            <a:ext cx="4294227" cy="592574"/>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Regions like Tampa and Las Vegas are becoming more attractive to investors. These cities are drawing attention as less competitive yet rapidly growing ecosystems, offering new opportunities for investment.</a:t>
            </a:r>
            <a:endParaRPr lang="en-US" sz="950" dirty="0"/>
          </a:p>
        </p:txBody>
      </p:sp>
      <p:sp>
        <p:nvSpPr>
          <p:cNvPr id="11" name="Text 7"/>
          <p:cNvSpPr/>
          <p:nvPr/>
        </p:nvSpPr>
        <p:spPr>
          <a:xfrm>
            <a:off x="9779198" y="6198822"/>
            <a:ext cx="1543050" cy="192881"/>
          </a:xfrm>
          <a:prstGeom prst="rect">
            <a:avLst/>
          </a:prstGeom>
          <a:noFill/>
          <a:ln/>
        </p:spPr>
        <p:txBody>
          <a:bodyPr wrap="none" lIns="0" tIns="0" rIns="0" bIns="0" rtlCol="0" anchor="t"/>
          <a:lstStyle/>
          <a:p>
            <a:pPr marL="0" indent="0">
              <a:lnSpc>
                <a:spcPts val="1500"/>
              </a:lnSpc>
              <a:buNone/>
            </a:pPr>
            <a:r>
              <a:rPr lang="en-US" sz="1200" dirty="0">
                <a:solidFill>
                  <a:srgbClr val="505468"/>
                </a:solidFill>
                <a:latin typeface="Instrument Sans Semi Bold" pitchFamily="34" charset="0"/>
                <a:ea typeface="Instrument Sans Semi Bold" pitchFamily="34" charset="-122"/>
                <a:cs typeface="Instrument Sans Semi Bold" pitchFamily="34" charset="-120"/>
              </a:rPr>
              <a:t>Regional Gaps</a:t>
            </a:r>
            <a:endParaRPr lang="en-US" sz="1200" dirty="0"/>
          </a:p>
        </p:txBody>
      </p:sp>
      <p:sp>
        <p:nvSpPr>
          <p:cNvPr id="12" name="Text 8"/>
          <p:cNvSpPr/>
          <p:nvPr/>
        </p:nvSpPr>
        <p:spPr>
          <a:xfrm>
            <a:off x="9779198" y="6515052"/>
            <a:ext cx="4294227" cy="592574"/>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Greensboro and Fort Wayne are struggling with weaker startup ecosystems. Limited access to capital in these areas contributes to their slower growth compared to more established or emerging regions.</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339447"/>
            <a:ext cx="6884194" cy="385763"/>
          </a:xfrm>
          <a:prstGeom prst="rect">
            <a:avLst/>
          </a:prstGeom>
          <a:noFill/>
          <a:ln/>
        </p:spPr>
        <p:txBody>
          <a:bodyPr wrap="none" lIns="0" tIns="0" rIns="0" bIns="0" rtlCol="0" anchor="t"/>
          <a:lstStyle/>
          <a:p>
            <a:pPr marL="0" indent="0">
              <a:lnSpc>
                <a:spcPts val="3000"/>
              </a:lnSpc>
              <a:buNone/>
            </a:pPr>
            <a:r>
              <a:rPr lang="en-US" sz="2400" dirty="0">
                <a:solidFill>
                  <a:srgbClr val="505468"/>
                </a:solidFill>
                <a:latin typeface="Instrument Sans Semi Bold" pitchFamily="34" charset="0"/>
                <a:ea typeface="Instrument Sans Semi Bold" pitchFamily="34" charset="-122"/>
                <a:cs typeface="Instrument Sans Semi Bold" pitchFamily="34" charset="-120"/>
              </a:rPr>
              <a:t>Characteristics Associated with Higher Funding</a:t>
            </a:r>
            <a:endParaRPr lang="en-US" sz="2400" dirty="0"/>
          </a:p>
        </p:txBody>
      </p:sp>
      <p:pic>
        <p:nvPicPr>
          <p:cNvPr id="3" name="Image 0" descr="preencoded.png"/>
          <p:cNvPicPr>
            <a:picLocks noChangeAspect="1"/>
          </p:cNvPicPr>
          <p:nvPr/>
        </p:nvPicPr>
        <p:blipFill>
          <a:blip r:embed="rId3"/>
          <a:stretch>
            <a:fillRect/>
          </a:stretch>
        </p:blipFill>
        <p:spPr>
          <a:xfrm>
            <a:off x="572095" y="956607"/>
            <a:ext cx="9265444" cy="5561749"/>
          </a:xfrm>
          <a:prstGeom prst="rect">
            <a:avLst/>
          </a:prstGeom>
        </p:spPr>
      </p:pic>
      <p:sp>
        <p:nvSpPr>
          <p:cNvPr id="4" name="Shape 1"/>
          <p:cNvSpPr/>
          <p:nvPr/>
        </p:nvSpPr>
        <p:spPr>
          <a:xfrm>
            <a:off x="727947" y="6975039"/>
            <a:ext cx="277654" cy="277654"/>
          </a:xfrm>
          <a:prstGeom prst="roundRect">
            <a:avLst>
              <a:gd name="adj" fmla="val 18673"/>
            </a:avLst>
          </a:prstGeom>
          <a:solidFill>
            <a:srgbClr val="E2E3E9"/>
          </a:solidFill>
          <a:ln w="7620">
            <a:solidFill>
              <a:srgbClr val="C8C9CF"/>
            </a:solidFill>
            <a:prstDash val="solid"/>
          </a:ln>
        </p:spPr>
        <p:txBody>
          <a:bodyPr/>
          <a:lstStyle/>
          <a:p>
            <a:endParaRPr lang="en-US"/>
          </a:p>
        </p:txBody>
      </p:sp>
      <p:sp>
        <p:nvSpPr>
          <p:cNvPr id="5" name="Text 2"/>
          <p:cNvSpPr/>
          <p:nvPr/>
        </p:nvSpPr>
        <p:spPr>
          <a:xfrm>
            <a:off x="830936" y="7021235"/>
            <a:ext cx="71676" cy="185142"/>
          </a:xfrm>
          <a:prstGeom prst="rect">
            <a:avLst/>
          </a:prstGeom>
          <a:noFill/>
          <a:ln/>
        </p:spPr>
        <p:txBody>
          <a:bodyPr wrap="none" lIns="0" tIns="0" rIns="0" bIns="0" rtlCol="0" anchor="t"/>
          <a:lstStyle/>
          <a:p>
            <a:pPr marL="0" indent="0" algn="ctr">
              <a:lnSpc>
                <a:spcPts val="14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1</a:t>
            </a:r>
            <a:endParaRPr lang="en-US" sz="1450" dirty="0"/>
          </a:p>
        </p:txBody>
      </p:sp>
      <p:sp>
        <p:nvSpPr>
          <p:cNvPr id="6" name="Text 3"/>
          <p:cNvSpPr/>
          <p:nvPr/>
        </p:nvSpPr>
        <p:spPr>
          <a:xfrm>
            <a:off x="1128950" y="6975039"/>
            <a:ext cx="1543050" cy="192881"/>
          </a:xfrm>
          <a:prstGeom prst="rect">
            <a:avLst/>
          </a:prstGeom>
          <a:noFill/>
          <a:ln/>
        </p:spPr>
        <p:txBody>
          <a:bodyPr wrap="none" lIns="0" tIns="0" rIns="0" bIns="0" rtlCol="0" anchor="t"/>
          <a:lstStyle/>
          <a:p>
            <a:pPr marL="0" indent="0">
              <a:lnSpc>
                <a:spcPts val="1500"/>
              </a:lnSpc>
              <a:buNone/>
            </a:pPr>
            <a:r>
              <a:rPr lang="en-US" sz="1200" dirty="0">
                <a:solidFill>
                  <a:srgbClr val="5B5F71"/>
                </a:solidFill>
                <a:latin typeface="Instrument Sans Semi Bold" pitchFamily="34" charset="0"/>
                <a:ea typeface="Instrument Sans Semi Bold" pitchFamily="34" charset="-122"/>
                <a:cs typeface="Instrument Sans Semi Bold" pitchFamily="34" charset="-120"/>
              </a:rPr>
              <a:t>Funding Rounds</a:t>
            </a:r>
            <a:endParaRPr lang="en-US" sz="1200" dirty="0"/>
          </a:p>
        </p:txBody>
      </p:sp>
      <p:sp>
        <p:nvSpPr>
          <p:cNvPr id="7" name="Text 4"/>
          <p:cNvSpPr/>
          <p:nvPr/>
        </p:nvSpPr>
        <p:spPr>
          <a:xfrm>
            <a:off x="1128950" y="7241977"/>
            <a:ext cx="4012168" cy="790099"/>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Companies securing significant Seed funding are more likely to move into higher funding rounds, such as Series A and Series B. In regions like North America and Asia, Seed funding is dominant, creating a foundation for progression through subsequent rounds.</a:t>
            </a:r>
            <a:endParaRPr lang="en-US" sz="950" dirty="0"/>
          </a:p>
        </p:txBody>
      </p:sp>
      <p:sp>
        <p:nvSpPr>
          <p:cNvPr id="8" name="Shape 5"/>
          <p:cNvSpPr/>
          <p:nvPr/>
        </p:nvSpPr>
        <p:spPr>
          <a:xfrm>
            <a:off x="5108615" y="6932652"/>
            <a:ext cx="277654" cy="277654"/>
          </a:xfrm>
          <a:prstGeom prst="roundRect">
            <a:avLst>
              <a:gd name="adj" fmla="val 18673"/>
            </a:avLst>
          </a:prstGeom>
          <a:solidFill>
            <a:srgbClr val="E2E3E9"/>
          </a:solidFill>
          <a:ln w="7620">
            <a:solidFill>
              <a:srgbClr val="C8C9CF"/>
            </a:solidFill>
            <a:prstDash val="solid"/>
          </a:ln>
        </p:spPr>
        <p:txBody>
          <a:bodyPr/>
          <a:lstStyle/>
          <a:p>
            <a:endParaRPr lang="en-US"/>
          </a:p>
        </p:txBody>
      </p:sp>
      <p:sp>
        <p:nvSpPr>
          <p:cNvPr id="9" name="Text 6"/>
          <p:cNvSpPr/>
          <p:nvPr/>
        </p:nvSpPr>
        <p:spPr>
          <a:xfrm>
            <a:off x="5195768" y="7021235"/>
            <a:ext cx="103227" cy="185142"/>
          </a:xfrm>
          <a:prstGeom prst="rect">
            <a:avLst/>
          </a:prstGeom>
          <a:noFill/>
          <a:ln/>
        </p:spPr>
        <p:txBody>
          <a:bodyPr wrap="none" lIns="0" tIns="0" rIns="0" bIns="0" rtlCol="0" anchor="t"/>
          <a:lstStyle/>
          <a:p>
            <a:pPr marL="0" indent="0" algn="ctr">
              <a:lnSpc>
                <a:spcPts val="14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2</a:t>
            </a:r>
            <a:endParaRPr lang="en-US" sz="1450" dirty="0"/>
          </a:p>
        </p:txBody>
      </p:sp>
      <p:sp>
        <p:nvSpPr>
          <p:cNvPr id="10" name="Text 7"/>
          <p:cNvSpPr/>
          <p:nvPr/>
        </p:nvSpPr>
        <p:spPr>
          <a:xfrm>
            <a:off x="5509617" y="6883209"/>
            <a:ext cx="1543050" cy="192881"/>
          </a:xfrm>
          <a:prstGeom prst="rect">
            <a:avLst/>
          </a:prstGeom>
          <a:noFill/>
          <a:ln/>
        </p:spPr>
        <p:txBody>
          <a:bodyPr wrap="none" lIns="0" tIns="0" rIns="0" bIns="0" rtlCol="0" anchor="t"/>
          <a:lstStyle/>
          <a:p>
            <a:pPr marL="0" indent="0">
              <a:lnSpc>
                <a:spcPts val="1500"/>
              </a:lnSpc>
              <a:buNone/>
            </a:pPr>
            <a:r>
              <a:rPr lang="en-US" sz="1200" dirty="0">
                <a:solidFill>
                  <a:srgbClr val="5B5F71"/>
                </a:solidFill>
                <a:latin typeface="Instrument Sans Semi Bold" pitchFamily="34" charset="0"/>
                <a:ea typeface="Instrument Sans Semi Bold" pitchFamily="34" charset="-122"/>
                <a:cs typeface="Instrument Sans Semi Bold" pitchFamily="34" charset="-120"/>
              </a:rPr>
              <a:t>Sector Influence</a:t>
            </a:r>
            <a:endParaRPr lang="en-US" sz="1200" dirty="0"/>
          </a:p>
        </p:txBody>
      </p:sp>
      <p:sp>
        <p:nvSpPr>
          <p:cNvPr id="11" name="Text 8"/>
          <p:cNvSpPr/>
          <p:nvPr/>
        </p:nvSpPr>
        <p:spPr>
          <a:xfrm>
            <a:off x="5509617" y="7150147"/>
            <a:ext cx="4012168" cy="987623"/>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Technology and finance sectors, particularly in regions like North America and Asia, attract larger funding amounts due to their scalability and innovation potential. Sectors requiring longer development, like medical or industrial fields, may not experience the same upward trend in advanced funding rounds.</a:t>
            </a:r>
            <a:endParaRPr lang="en-US" sz="950" dirty="0"/>
          </a:p>
        </p:txBody>
      </p:sp>
      <p:sp>
        <p:nvSpPr>
          <p:cNvPr id="12" name="Shape 9"/>
          <p:cNvSpPr/>
          <p:nvPr/>
        </p:nvSpPr>
        <p:spPr>
          <a:xfrm>
            <a:off x="9636642" y="6743581"/>
            <a:ext cx="277654" cy="277654"/>
          </a:xfrm>
          <a:prstGeom prst="roundRect">
            <a:avLst>
              <a:gd name="adj" fmla="val 18673"/>
            </a:avLst>
          </a:prstGeom>
          <a:solidFill>
            <a:srgbClr val="E2E3E9"/>
          </a:solidFill>
          <a:ln w="7620">
            <a:solidFill>
              <a:srgbClr val="C8C9CF"/>
            </a:solidFill>
            <a:prstDash val="solid"/>
          </a:ln>
        </p:spPr>
        <p:txBody>
          <a:bodyPr/>
          <a:lstStyle/>
          <a:p>
            <a:endParaRPr lang="en-US"/>
          </a:p>
        </p:txBody>
      </p:sp>
      <p:sp>
        <p:nvSpPr>
          <p:cNvPr id="13" name="Text 10"/>
          <p:cNvSpPr/>
          <p:nvPr/>
        </p:nvSpPr>
        <p:spPr>
          <a:xfrm>
            <a:off x="9730264" y="6800493"/>
            <a:ext cx="107275" cy="185142"/>
          </a:xfrm>
          <a:prstGeom prst="rect">
            <a:avLst/>
          </a:prstGeom>
          <a:noFill/>
          <a:ln/>
        </p:spPr>
        <p:txBody>
          <a:bodyPr wrap="none" lIns="0" tIns="0" rIns="0" bIns="0" rtlCol="0" anchor="t"/>
          <a:lstStyle/>
          <a:p>
            <a:pPr marL="0" indent="0" algn="ctr">
              <a:lnSpc>
                <a:spcPts val="14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3</a:t>
            </a:r>
            <a:endParaRPr lang="en-US" sz="1450" dirty="0"/>
          </a:p>
        </p:txBody>
      </p:sp>
      <p:sp>
        <p:nvSpPr>
          <p:cNvPr id="14" name="Text 11"/>
          <p:cNvSpPr/>
          <p:nvPr/>
        </p:nvSpPr>
        <p:spPr>
          <a:xfrm>
            <a:off x="10046137" y="6754297"/>
            <a:ext cx="1685211" cy="192881"/>
          </a:xfrm>
          <a:prstGeom prst="rect">
            <a:avLst/>
          </a:prstGeom>
          <a:noFill/>
          <a:ln/>
        </p:spPr>
        <p:txBody>
          <a:bodyPr wrap="none" lIns="0" tIns="0" rIns="0" bIns="0" rtlCol="0" anchor="t"/>
          <a:lstStyle/>
          <a:p>
            <a:pPr marL="0" indent="0">
              <a:lnSpc>
                <a:spcPts val="1500"/>
              </a:lnSpc>
              <a:buNone/>
            </a:pPr>
            <a:r>
              <a:rPr lang="en-US" sz="1200" dirty="0">
                <a:solidFill>
                  <a:srgbClr val="5B5F71"/>
                </a:solidFill>
                <a:latin typeface="Instrument Sans Semi Bold" pitchFamily="34" charset="0"/>
                <a:ea typeface="Instrument Sans Semi Bold" pitchFamily="34" charset="-122"/>
                <a:cs typeface="Instrument Sans Semi Bold" pitchFamily="34" charset="-120"/>
              </a:rPr>
              <a:t>Geographical Influence</a:t>
            </a:r>
            <a:endParaRPr lang="en-US" sz="1200" dirty="0"/>
          </a:p>
        </p:txBody>
      </p:sp>
      <p:sp>
        <p:nvSpPr>
          <p:cNvPr id="15" name="Text 12"/>
          <p:cNvSpPr/>
          <p:nvPr/>
        </p:nvSpPr>
        <p:spPr>
          <a:xfrm>
            <a:off x="10046137" y="7021235"/>
            <a:ext cx="4012168" cy="790099"/>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Regions like North America receive the largest amount of Seed and Series A funding, giving them a competitive edge. Strong ecosystems with easier access to capital, such as those in North America, help foster rapid growth across multiple funding stages.</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4037" y="1962269"/>
            <a:ext cx="6150054" cy="4304943"/>
          </a:xfrm>
          <a:prstGeom prst="rect">
            <a:avLst/>
          </a:prstGeom>
        </p:spPr>
      </p:pic>
      <p:sp>
        <p:nvSpPr>
          <p:cNvPr id="3" name="Text 0"/>
          <p:cNvSpPr/>
          <p:nvPr/>
        </p:nvSpPr>
        <p:spPr>
          <a:xfrm>
            <a:off x="7623929" y="1590437"/>
            <a:ext cx="6150054" cy="925592"/>
          </a:xfrm>
          <a:prstGeom prst="rect">
            <a:avLst/>
          </a:prstGeom>
          <a:noFill/>
          <a:ln/>
        </p:spPr>
        <p:txBody>
          <a:bodyPr wrap="square" lIns="0" tIns="0" rIns="0" bIns="0" rtlCol="0" anchor="t"/>
          <a:lstStyle/>
          <a:p>
            <a:pPr marL="0" indent="0">
              <a:lnSpc>
                <a:spcPts val="3600"/>
              </a:lnSpc>
              <a:buNone/>
            </a:pPr>
            <a:r>
              <a:rPr lang="en-US" sz="2900" b="1" dirty="0">
                <a:solidFill>
                  <a:srgbClr val="505468"/>
                </a:solidFill>
                <a:latin typeface="Instrument Sans Semi Bold" pitchFamily="34" charset="0"/>
                <a:ea typeface="Instrument Sans Semi Bold" pitchFamily="34" charset="-122"/>
                <a:cs typeface="Instrument Sans Semi Bold" pitchFamily="34" charset="-120"/>
              </a:rPr>
              <a:t>Key Insight: Top 10 Regions by Number of Startups</a:t>
            </a:r>
            <a:endParaRPr lang="en-US" sz="2900" dirty="0"/>
          </a:p>
        </p:txBody>
      </p:sp>
      <p:sp>
        <p:nvSpPr>
          <p:cNvPr id="4" name="Text 1"/>
          <p:cNvSpPr/>
          <p:nvPr/>
        </p:nvSpPr>
        <p:spPr>
          <a:xfrm>
            <a:off x="8018859" y="2762845"/>
            <a:ext cx="5755124" cy="158019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5B5F71"/>
                </a:solidFill>
                <a:latin typeface="Instrument Sans Medium" pitchFamily="34" charset="0"/>
                <a:ea typeface="Instrument Sans Medium" pitchFamily="34" charset="-122"/>
                <a:cs typeface="Instrument Sans Medium" pitchFamily="34" charset="-120"/>
              </a:rPr>
              <a:t>The SF Bay Area dominates as the leading hub for startups, with over 6,000 startups, showcasing its central role in the global entrepreneurial ecosystem.</a:t>
            </a:r>
          </a:p>
          <a:p>
            <a:pPr marL="342900" indent="-342900" algn="l">
              <a:lnSpc>
                <a:spcPts val="3100"/>
              </a:lnSpc>
              <a:buSzPct val="100000"/>
              <a:buChar char="•"/>
            </a:pPr>
            <a:r>
              <a:rPr lang="en-US" sz="1900" dirty="0">
                <a:solidFill>
                  <a:srgbClr val="5B5F71"/>
                </a:solidFill>
                <a:latin typeface="Instrument Sans Medium" pitchFamily="34" charset="0"/>
                <a:ea typeface="Instrument Sans Medium" pitchFamily="34" charset="-122"/>
                <a:cs typeface="Instrument Sans Medium" pitchFamily="34" charset="-120"/>
              </a:rPr>
              <a:t>The second largest category is "Unknown", which could indicate gaps in data or emerging regions not yet clearly defined.</a:t>
            </a:r>
          </a:p>
          <a:p>
            <a:pPr marL="342900" indent="-342900" algn="l">
              <a:lnSpc>
                <a:spcPts val="3100"/>
              </a:lnSpc>
              <a:buSzPct val="100000"/>
              <a:buChar char="•"/>
            </a:pPr>
            <a:r>
              <a:rPr lang="en-US" sz="1900" dirty="0">
                <a:solidFill>
                  <a:srgbClr val="5B5F71"/>
                </a:solidFill>
                <a:latin typeface="Instrument Sans Medium" pitchFamily="34" charset="0"/>
                <a:ea typeface="Instrument Sans Medium" pitchFamily="34" charset="-122"/>
                <a:cs typeface="Instrument Sans Medium" pitchFamily="34" charset="-120"/>
              </a:rPr>
              <a:t> Other key regions include New York City, Boston, and London, but they have significantly fewer startups compared to the Bay Area.</a:t>
            </a:r>
            <a:endParaRPr lang="en-US" sz="1900" dirty="0"/>
          </a:p>
        </p:txBody>
      </p:sp>
      <p:sp>
        <p:nvSpPr>
          <p:cNvPr id="5" name="Text 2"/>
          <p:cNvSpPr/>
          <p:nvPr/>
        </p:nvSpPr>
        <p:spPr>
          <a:xfrm>
            <a:off x="8018859" y="4429363"/>
            <a:ext cx="5755124" cy="2370296"/>
          </a:xfrm>
          <a:prstGeom prst="rect">
            <a:avLst/>
          </a:prstGeom>
          <a:noFill/>
          <a:ln/>
        </p:spPr>
        <p:txBody>
          <a:bodyPr wrap="square" lIns="0" tIns="0" rIns="0" bIns="0" rtlCol="0" anchor="t"/>
          <a:lstStyle/>
          <a:p>
            <a:pPr marL="342900" indent="-342900" algn="l">
              <a:lnSpc>
                <a:spcPts val="3100"/>
              </a:lnSpc>
              <a:buSzPct val="100000"/>
              <a:buChar char="•"/>
            </a:pP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4717" y="467320"/>
            <a:ext cx="6826210" cy="4719757"/>
          </a:xfrm>
          <a:prstGeom prst="rect">
            <a:avLst/>
          </a:prstGeom>
        </p:spPr>
      </p:pic>
      <p:sp>
        <p:nvSpPr>
          <p:cNvPr id="3" name="Text 0"/>
          <p:cNvSpPr/>
          <p:nvPr/>
        </p:nvSpPr>
        <p:spPr>
          <a:xfrm>
            <a:off x="594717" y="5441990"/>
            <a:ext cx="7245310" cy="531019"/>
          </a:xfrm>
          <a:prstGeom prst="rect">
            <a:avLst/>
          </a:prstGeom>
          <a:noFill/>
          <a:ln/>
        </p:spPr>
        <p:txBody>
          <a:bodyPr wrap="none" lIns="0" tIns="0" rIns="0" bIns="0" rtlCol="0" anchor="t"/>
          <a:lstStyle/>
          <a:p>
            <a:pPr marL="0" indent="0">
              <a:lnSpc>
                <a:spcPts val="4150"/>
              </a:lnSpc>
              <a:buNone/>
            </a:pPr>
            <a:r>
              <a:rPr lang="en-US" sz="3300" dirty="0">
                <a:solidFill>
                  <a:srgbClr val="505468"/>
                </a:solidFill>
                <a:latin typeface="Instrument Sans Semi Bold" pitchFamily="34" charset="0"/>
                <a:ea typeface="Instrument Sans Semi Bold" pitchFamily="34" charset="-122"/>
                <a:cs typeface="Instrument Sans Semi Bold" pitchFamily="34" charset="-120"/>
              </a:rPr>
              <a:t>Statistical Analysis – ANOVA Results</a:t>
            </a:r>
            <a:endParaRPr lang="en-US" sz="3300" dirty="0"/>
          </a:p>
        </p:txBody>
      </p:sp>
      <p:sp>
        <p:nvSpPr>
          <p:cNvPr id="4" name="Shape 1"/>
          <p:cNvSpPr/>
          <p:nvPr/>
        </p:nvSpPr>
        <p:spPr>
          <a:xfrm>
            <a:off x="594717" y="6227921"/>
            <a:ext cx="4367093" cy="1537930"/>
          </a:xfrm>
          <a:prstGeom prst="roundRect">
            <a:avLst>
              <a:gd name="adj" fmla="val 4641"/>
            </a:avLst>
          </a:prstGeom>
          <a:solidFill>
            <a:srgbClr val="E2E3E9"/>
          </a:solidFill>
          <a:ln w="7620">
            <a:solidFill>
              <a:srgbClr val="C8C9CF"/>
            </a:solidFill>
            <a:prstDash val="solid"/>
          </a:ln>
        </p:spPr>
        <p:txBody>
          <a:bodyPr/>
          <a:lstStyle/>
          <a:p>
            <a:endParaRPr lang="en-US"/>
          </a:p>
        </p:txBody>
      </p:sp>
      <p:sp>
        <p:nvSpPr>
          <p:cNvPr id="5" name="Text 2"/>
          <p:cNvSpPr/>
          <p:nvPr/>
        </p:nvSpPr>
        <p:spPr>
          <a:xfrm>
            <a:off x="772239" y="6405443"/>
            <a:ext cx="2359223" cy="265509"/>
          </a:xfrm>
          <a:prstGeom prst="rect">
            <a:avLst/>
          </a:prstGeom>
          <a:noFill/>
          <a:ln/>
        </p:spPr>
        <p:txBody>
          <a:bodyPr wrap="none" lIns="0" tIns="0" rIns="0" bIns="0" rtlCol="0" anchor="t"/>
          <a:lstStyle/>
          <a:p>
            <a:pPr marL="0" indent="0">
              <a:lnSpc>
                <a:spcPts val="2050"/>
              </a:lnSpc>
              <a:buNone/>
            </a:pPr>
            <a:r>
              <a:rPr lang="en-US" sz="1650" dirty="0">
                <a:solidFill>
                  <a:srgbClr val="5B5F71"/>
                </a:solidFill>
                <a:latin typeface="Instrument Sans Semi Bold" pitchFamily="34" charset="0"/>
                <a:ea typeface="Instrument Sans Semi Bold" pitchFamily="34" charset="-122"/>
                <a:cs typeface="Instrument Sans Semi Bold" pitchFamily="34" charset="-120"/>
              </a:rPr>
              <a:t>ANOVA Test for Sectors</a:t>
            </a:r>
            <a:endParaRPr lang="en-US" sz="1650" dirty="0"/>
          </a:p>
        </p:txBody>
      </p:sp>
      <p:sp>
        <p:nvSpPr>
          <p:cNvPr id="6" name="Text 3"/>
          <p:cNvSpPr/>
          <p:nvPr/>
        </p:nvSpPr>
        <p:spPr>
          <a:xfrm>
            <a:off x="772239" y="6772870"/>
            <a:ext cx="4012049" cy="543639"/>
          </a:xfrm>
          <a:prstGeom prst="rect">
            <a:avLst/>
          </a:prstGeom>
          <a:noFill/>
          <a:ln/>
        </p:spPr>
        <p:txBody>
          <a:bodyPr wrap="square" lIns="0" tIns="0" rIns="0" bIns="0" rtlCol="0" anchor="t"/>
          <a:lstStyle/>
          <a:p>
            <a:pPr marL="0" indent="0">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F-statistic: 0.95, p-value: 0.54 → No significant difference in average funding across sectors.</a:t>
            </a:r>
            <a:endParaRPr lang="en-US" sz="1300" dirty="0"/>
          </a:p>
        </p:txBody>
      </p:sp>
      <p:sp>
        <p:nvSpPr>
          <p:cNvPr id="7" name="Shape 4"/>
          <p:cNvSpPr/>
          <p:nvPr/>
        </p:nvSpPr>
        <p:spPr>
          <a:xfrm>
            <a:off x="5131713" y="6227921"/>
            <a:ext cx="4367093" cy="1537930"/>
          </a:xfrm>
          <a:prstGeom prst="roundRect">
            <a:avLst>
              <a:gd name="adj" fmla="val 4641"/>
            </a:avLst>
          </a:prstGeom>
          <a:solidFill>
            <a:srgbClr val="E2E3E9"/>
          </a:solidFill>
          <a:ln w="7620">
            <a:solidFill>
              <a:srgbClr val="C8C9CF"/>
            </a:solidFill>
            <a:prstDash val="solid"/>
          </a:ln>
        </p:spPr>
        <p:txBody>
          <a:bodyPr/>
          <a:lstStyle/>
          <a:p>
            <a:endParaRPr lang="en-US"/>
          </a:p>
        </p:txBody>
      </p:sp>
      <p:sp>
        <p:nvSpPr>
          <p:cNvPr id="8" name="Text 5"/>
          <p:cNvSpPr/>
          <p:nvPr/>
        </p:nvSpPr>
        <p:spPr>
          <a:xfrm>
            <a:off x="5309235" y="6405443"/>
            <a:ext cx="2394823" cy="265509"/>
          </a:xfrm>
          <a:prstGeom prst="rect">
            <a:avLst/>
          </a:prstGeom>
          <a:noFill/>
          <a:ln/>
        </p:spPr>
        <p:txBody>
          <a:bodyPr wrap="none" lIns="0" tIns="0" rIns="0" bIns="0" rtlCol="0" anchor="t"/>
          <a:lstStyle/>
          <a:p>
            <a:pPr marL="0" indent="0">
              <a:lnSpc>
                <a:spcPts val="2050"/>
              </a:lnSpc>
              <a:buNone/>
            </a:pPr>
            <a:r>
              <a:rPr lang="en-US" sz="1650" dirty="0">
                <a:solidFill>
                  <a:srgbClr val="5B5F71"/>
                </a:solidFill>
                <a:latin typeface="Instrument Sans Semi Bold" pitchFamily="34" charset="0"/>
                <a:ea typeface="Instrument Sans Semi Bold" pitchFamily="34" charset="-122"/>
                <a:cs typeface="Instrument Sans Semi Bold" pitchFamily="34" charset="-120"/>
              </a:rPr>
              <a:t>ANOVA Test for Regions</a:t>
            </a:r>
            <a:endParaRPr lang="en-US" sz="1650" dirty="0"/>
          </a:p>
        </p:txBody>
      </p:sp>
      <p:sp>
        <p:nvSpPr>
          <p:cNvPr id="9" name="Text 6"/>
          <p:cNvSpPr/>
          <p:nvPr/>
        </p:nvSpPr>
        <p:spPr>
          <a:xfrm>
            <a:off x="5309235" y="6772870"/>
            <a:ext cx="4012049" cy="543639"/>
          </a:xfrm>
          <a:prstGeom prst="rect">
            <a:avLst/>
          </a:prstGeom>
          <a:noFill/>
          <a:ln/>
        </p:spPr>
        <p:txBody>
          <a:bodyPr wrap="square" lIns="0" tIns="0" rIns="0" bIns="0" rtlCol="0" anchor="t"/>
          <a:lstStyle/>
          <a:p>
            <a:pPr marL="0" indent="0">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F-statistic: 0.48, p-value: 0.93 → No significant difference in average funding across regions.</a:t>
            </a:r>
            <a:endParaRPr lang="en-US" sz="1300" dirty="0"/>
          </a:p>
        </p:txBody>
      </p:sp>
      <p:sp>
        <p:nvSpPr>
          <p:cNvPr id="10" name="Shape 7"/>
          <p:cNvSpPr/>
          <p:nvPr/>
        </p:nvSpPr>
        <p:spPr>
          <a:xfrm>
            <a:off x="9668708" y="6227921"/>
            <a:ext cx="4367093" cy="1537930"/>
          </a:xfrm>
          <a:prstGeom prst="roundRect">
            <a:avLst>
              <a:gd name="adj" fmla="val 4641"/>
            </a:avLst>
          </a:prstGeom>
          <a:solidFill>
            <a:srgbClr val="E2E3E9"/>
          </a:solidFill>
          <a:ln w="7620">
            <a:solidFill>
              <a:srgbClr val="C8C9CF"/>
            </a:solidFill>
            <a:prstDash val="solid"/>
          </a:ln>
        </p:spPr>
        <p:txBody>
          <a:bodyPr/>
          <a:lstStyle/>
          <a:p>
            <a:endParaRPr lang="en-US"/>
          </a:p>
        </p:txBody>
      </p:sp>
      <p:sp>
        <p:nvSpPr>
          <p:cNvPr id="11" name="Text 8"/>
          <p:cNvSpPr/>
          <p:nvPr/>
        </p:nvSpPr>
        <p:spPr>
          <a:xfrm>
            <a:off x="9846231" y="6405443"/>
            <a:ext cx="2124313" cy="265509"/>
          </a:xfrm>
          <a:prstGeom prst="rect">
            <a:avLst/>
          </a:prstGeom>
          <a:noFill/>
          <a:ln/>
        </p:spPr>
        <p:txBody>
          <a:bodyPr wrap="none" lIns="0" tIns="0" rIns="0" bIns="0" rtlCol="0" anchor="t"/>
          <a:lstStyle/>
          <a:p>
            <a:pPr marL="0" indent="0">
              <a:lnSpc>
                <a:spcPts val="2050"/>
              </a:lnSpc>
              <a:buNone/>
            </a:pPr>
            <a:r>
              <a:rPr lang="en-US" sz="1650" dirty="0">
                <a:solidFill>
                  <a:srgbClr val="5B5F71"/>
                </a:solidFill>
                <a:latin typeface="Instrument Sans Semi Bold" pitchFamily="34" charset="0"/>
                <a:ea typeface="Instrument Sans Semi Bold" pitchFamily="34" charset="-122"/>
                <a:cs typeface="Instrument Sans Semi Bold" pitchFamily="34" charset="-120"/>
              </a:rPr>
              <a:t>Conclusion</a:t>
            </a:r>
            <a:endParaRPr lang="en-US" sz="1650" dirty="0"/>
          </a:p>
        </p:txBody>
      </p:sp>
      <p:sp>
        <p:nvSpPr>
          <p:cNvPr id="12" name="Text 9"/>
          <p:cNvSpPr/>
          <p:nvPr/>
        </p:nvSpPr>
        <p:spPr>
          <a:xfrm>
            <a:off x="9846231" y="6772870"/>
            <a:ext cx="4012049" cy="815459"/>
          </a:xfrm>
          <a:prstGeom prst="rect">
            <a:avLst/>
          </a:prstGeom>
          <a:noFill/>
          <a:ln/>
        </p:spPr>
        <p:txBody>
          <a:bodyPr wrap="square" lIns="0" tIns="0" rIns="0" bIns="0" rtlCol="0" anchor="t"/>
          <a:lstStyle/>
          <a:p>
            <a:pPr marL="0" indent="0">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Though certain sectors and regions receive more funding, the distribution of funds is statistically even across them.</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2481209"/>
            <a:ext cx="5486400" cy="3267182"/>
          </a:xfrm>
          <a:prstGeom prst="rect">
            <a:avLst/>
          </a:prstGeom>
        </p:spPr>
      </p:pic>
      <p:sp>
        <p:nvSpPr>
          <p:cNvPr id="3" name="Text 0"/>
          <p:cNvSpPr/>
          <p:nvPr/>
        </p:nvSpPr>
        <p:spPr>
          <a:xfrm>
            <a:off x="6246019" y="814864"/>
            <a:ext cx="7624762" cy="1356598"/>
          </a:xfrm>
          <a:prstGeom prst="rect">
            <a:avLst/>
          </a:prstGeom>
          <a:noFill/>
          <a:ln/>
        </p:spPr>
        <p:txBody>
          <a:bodyPr wrap="square" lIns="0" tIns="0" rIns="0" bIns="0" rtlCol="0" anchor="t"/>
          <a:lstStyle/>
          <a:p>
            <a:pPr marL="0" indent="0">
              <a:lnSpc>
                <a:spcPts val="5300"/>
              </a:lnSpc>
              <a:buNone/>
            </a:pPr>
            <a:r>
              <a:rPr lang="en-US" sz="4250" dirty="0">
                <a:solidFill>
                  <a:srgbClr val="505468"/>
                </a:solidFill>
                <a:latin typeface="Instrument Sans Semi Bold" pitchFamily="34" charset="0"/>
                <a:ea typeface="Instrument Sans Semi Bold" pitchFamily="34" charset="-122"/>
                <a:cs typeface="Instrument Sans Semi Bold" pitchFamily="34" charset="-120"/>
              </a:rPr>
              <a:t>Recommendations for Startups</a:t>
            </a:r>
            <a:endParaRPr lang="en-US" sz="4250" dirty="0"/>
          </a:p>
        </p:txBody>
      </p:sp>
      <p:sp>
        <p:nvSpPr>
          <p:cNvPr id="4" name="Shape 1"/>
          <p:cNvSpPr/>
          <p:nvPr/>
        </p:nvSpPr>
        <p:spPr>
          <a:xfrm>
            <a:off x="6246019" y="2741176"/>
            <a:ext cx="488394" cy="488394"/>
          </a:xfrm>
          <a:prstGeom prst="roundRect">
            <a:avLst>
              <a:gd name="adj" fmla="val 18667"/>
            </a:avLst>
          </a:prstGeom>
          <a:solidFill>
            <a:srgbClr val="E2E3E9"/>
          </a:solidFill>
          <a:ln w="7620">
            <a:solidFill>
              <a:srgbClr val="C8C9CF"/>
            </a:solidFill>
            <a:prstDash val="solid"/>
          </a:ln>
        </p:spPr>
        <p:txBody>
          <a:bodyPr/>
          <a:lstStyle/>
          <a:p>
            <a:endParaRPr lang="en-US"/>
          </a:p>
        </p:txBody>
      </p:sp>
      <p:sp>
        <p:nvSpPr>
          <p:cNvPr id="5" name="Text 2"/>
          <p:cNvSpPr/>
          <p:nvPr/>
        </p:nvSpPr>
        <p:spPr>
          <a:xfrm>
            <a:off x="6427113" y="2822496"/>
            <a:ext cx="126087" cy="325636"/>
          </a:xfrm>
          <a:prstGeom prst="rect">
            <a:avLst/>
          </a:prstGeom>
          <a:noFill/>
          <a:ln/>
        </p:spPr>
        <p:txBody>
          <a:bodyPr wrap="none" lIns="0" tIns="0" rIns="0" bIns="0" rtlCol="0" anchor="t"/>
          <a:lstStyle/>
          <a:p>
            <a:pPr marL="0" indent="0" algn="ctr">
              <a:lnSpc>
                <a:spcPts val="2550"/>
              </a:lnSpc>
              <a:buNone/>
            </a:pPr>
            <a:r>
              <a:rPr lang="en-US" sz="2550" dirty="0">
                <a:solidFill>
                  <a:srgbClr val="5B5F71"/>
                </a:solidFill>
                <a:latin typeface="Instrument Sans Semi Bold" pitchFamily="34" charset="0"/>
                <a:ea typeface="Instrument Sans Semi Bold" pitchFamily="34" charset="-122"/>
                <a:cs typeface="Instrument Sans Semi Bold" pitchFamily="34" charset="-120"/>
              </a:rPr>
              <a:t>1</a:t>
            </a:r>
            <a:endParaRPr lang="en-US" sz="2550" dirty="0"/>
          </a:p>
        </p:txBody>
      </p:sp>
      <p:sp>
        <p:nvSpPr>
          <p:cNvPr id="6" name="Text 3"/>
          <p:cNvSpPr/>
          <p:nvPr/>
        </p:nvSpPr>
        <p:spPr>
          <a:xfrm>
            <a:off x="6951464" y="2741176"/>
            <a:ext cx="3599140" cy="339090"/>
          </a:xfrm>
          <a:prstGeom prst="rect">
            <a:avLst/>
          </a:prstGeom>
          <a:noFill/>
          <a:ln/>
        </p:spPr>
        <p:txBody>
          <a:bodyPr wrap="none" lIns="0" tIns="0" rIns="0" bIns="0" rtlCol="0" anchor="t"/>
          <a:lstStyle/>
          <a:p>
            <a:pPr marL="0" indent="0">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Target High-Growth Sectors</a:t>
            </a:r>
            <a:endParaRPr lang="en-US" sz="2100" dirty="0"/>
          </a:p>
        </p:txBody>
      </p:sp>
      <p:sp>
        <p:nvSpPr>
          <p:cNvPr id="7" name="Text 4"/>
          <p:cNvSpPr/>
          <p:nvPr/>
        </p:nvSpPr>
        <p:spPr>
          <a:xfrm>
            <a:off x="6951464" y="3210401"/>
            <a:ext cx="6919317" cy="347186"/>
          </a:xfrm>
          <a:prstGeom prst="rect">
            <a:avLst/>
          </a:prstGeom>
          <a:noFill/>
          <a:ln/>
        </p:spPr>
        <p:txBody>
          <a:bodyPr wrap="none" lIns="0" tIns="0" rIns="0" bIns="0" rtlCol="0" anchor="t"/>
          <a:lstStyle/>
          <a:p>
            <a:pPr marL="0" indent="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 Focus on innovation in IoT, Technology, Consulting, and Education.</a:t>
            </a:r>
          </a:p>
          <a:p>
            <a:pPr marL="0" indent="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  - Leverage increasing demand for remote work and online education.</a:t>
            </a:r>
            <a:endParaRPr lang="en-US" sz="1700" dirty="0"/>
          </a:p>
        </p:txBody>
      </p:sp>
      <p:sp>
        <p:nvSpPr>
          <p:cNvPr id="8" name="Text 5"/>
          <p:cNvSpPr/>
          <p:nvPr/>
        </p:nvSpPr>
        <p:spPr>
          <a:xfrm>
            <a:off x="6951464" y="3687723"/>
            <a:ext cx="6919317" cy="347186"/>
          </a:xfrm>
          <a:prstGeom prst="rect">
            <a:avLst/>
          </a:prstGeom>
          <a:noFill/>
          <a:ln/>
        </p:spPr>
        <p:txBody>
          <a:bodyPr wrap="none" lIns="0" tIns="0" rIns="0" bIns="0" rtlCol="0" anchor="t"/>
          <a:lstStyle/>
          <a:p>
            <a:pPr marL="0" indent="0">
              <a:lnSpc>
                <a:spcPts val="2700"/>
              </a:lnSpc>
              <a:buNone/>
            </a:pPr>
            <a:endParaRPr lang="en-US" sz="1700" dirty="0"/>
          </a:p>
        </p:txBody>
      </p:sp>
      <p:sp>
        <p:nvSpPr>
          <p:cNvPr id="9" name="Shape 6"/>
          <p:cNvSpPr/>
          <p:nvPr/>
        </p:nvSpPr>
        <p:spPr>
          <a:xfrm>
            <a:off x="6246019" y="4496157"/>
            <a:ext cx="488394" cy="488394"/>
          </a:xfrm>
          <a:prstGeom prst="roundRect">
            <a:avLst>
              <a:gd name="adj" fmla="val 18667"/>
            </a:avLst>
          </a:prstGeom>
          <a:solidFill>
            <a:srgbClr val="E2E3E9"/>
          </a:solidFill>
          <a:ln w="7620">
            <a:solidFill>
              <a:srgbClr val="C8C9CF"/>
            </a:solidFill>
            <a:prstDash val="solid"/>
          </a:ln>
        </p:spPr>
        <p:txBody>
          <a:bodyPr/>
          <a:lstStyle/>
          <a:p>
            <a:endParaRPr lang="en-US"/>
          </a:p>
        </p:txBody>
      </p:sp>
      <p:sp>
        <p:nvSpPr>
          <p:cNvPr id="10" name="Text 7"/>
          <p:cNvSpPr/>
          <p:nvPr/>
        </p:nvSpPr>
        <p:spPr>
          <a:xfrm>
            <a:off x="6399490" y="4577477"/>
            <a:ext cx="181332" cy="325636"/>
          </a:xfrm>
          <a:prstGeom prst="rect">
            <a:avLst/>
          </a:prstGeom>
          <a:noFill/>
          <a:ln/>
        </p:spPr>
        <p:txBody>
          <a:bodyPr wrap="none" lIns="0" tIns="0" rIns="0" bIns="0" rtlCol="0" anchor="t"/>
          <a:lstStyle/>
          <a:p>
            <a:pPr marL="0" indent="0" algn="ctr">
              <a:lnSpc>
                <a:spcPts val="2550"/>
              </a:lnSpc>
              <a:buNone/>
            </a:pPr>
            <a:r>
              <a:rPr lang="en-US" sz="2550" dirty="0">
                <a:solidFill>
                  <a:srgbClr val="5B5F71"/>
                </a:solidFill>
                <a:latin typeface="Instrument Sans Semi Bold" pitchFamily="34" charset="0"/>
                <a:ea typeface="Instrument Sans Semi Bold" pitchFamily="34" charset="-122"/>
                <a:cs typeface="Instrument Sans Semi Bold" pitchFamily="34" charset="-120"/>
              </a:rPr>
              <a:t>2</a:t>
            </a:r>
            <a:endParaRPr lang="en-US" sz="2550" dirty="0"/>
          </a:p>
        </p:txBody>
      </p:sp>
      <p:sp>
        <p:nvSpPr>
          <p:cNvPr id="11" name="Text 8"/>
          <p:cNvSpPr/>
          <p:nvPr/>
        </p:nvSpPr>
        <p:spPr>
          <a:xfrm>
            <a:off x="6951464" y="4496157"/>
            <a:ext cx="3294102" cy="339090"/>
          </a:xfrm>
          <a:prstGeom prst="rect">
            <a:avLst/>
          </a:prstGeom>
          <a:noFill/>
          <a:ln/>
        </p:spPr>
        <p:txBody>
          <a:bodyPr wrap="none" lIns="0" tIns="0" rIns="0" bIns="0" rtlCol="0" anchor="t"/>
          <a:lstStyle/>
          <a:p>
            <a:pPr marL="0" indent="0">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Optimize Funding Rounds</a:t>
            </a:r>
            <a:endParaRPr lang="en-US" sz="2100" dirty="0"/>
          </a:p>
        </p:txBody>
      </p:sp>
      <p:sp>
        <p:nvSpPr>
          <p:cNvPr id="12" name="Text 9"/>
          <p:cNvSpPr/>
          <p:nvPr/>
        </p:nvSpPr>
        <p:spPr>
          <a:xfrm>
            <a:off x="6951464" y="4965383"/>
            <a:ext cx="6919317" cy="347186"/>
          </a:xfrm>
          <a:prstGeom prst="rect">
            <a:avLst/>
          </a:prstGeom>
          <a:noFill/>
          <a:ln/>
        </p:spPr>
        <p:txBody>
          <a:bodyPr wrap="none" lIns="0" tIns="0" rIns="0" bIns="0" rtlCol="0" anchor="t"/>
          <a:lstStyle/>
          <a:p>
            <a:pPr marL="0" indent="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 - Secure Seed funding early to build investor confidence.</a:t>
            </a:r>
          </a:p>
          <a:p>
            <a:pPr marL="0" indent="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  - Align fundraising with significant milestones like product launches.</a:t>
            </a:r>
            <a:endParaRPr lang="en-US" sz="1700" dirty="0"/>
          </a:p>
        </p:txBody>
      </p:sp>
      <p:sp>
        <p:nvSpPr>
          <p:cNvPr id="13" name="Text 10"/>
          <p:cNvSpPr/>
          <p:nvPr/>
        </p:nvSpPr>
        <p:spPr>
          <a:xfrm>
            <a:off x="6951464" y="5442704"/>
            <a:ext cx="6919317" cy="347186"/>
          </a:xfrm>
          <a:prstGeom prst="rect">
            <a:avLst/>
          </a:prstGeom>
          <a:noFill/>
          <a:ln/>
        </p:spPr>
        <p:txBody>
          <a:bodyPr wrap="none" lIns="0" tIns="0" rIns="0" bIns="0" rtlCol="0" anchor="t"/>
          <a:lstStyle/>
          <a:p>
            <a:pPr marL="0" indent="0">
              <a:lnSpc>
                <a:spcPts val="2700"/>
              </a:lnSpc>
              <a:buNone/>
            </a:pPr>
            <a:endParaRPr lang="en-US" sz="1700" dirty="0"/>
          </a:p>
        </p:txBody>
      </p:sp>
      <p:sp>
        <p:nvSpPr>
          <p:cNvPr id="14" name="Shape 11"/>
          <p:cNvSpPr/>
          <p:nvPr/>
        </p:nvSpPr>
        <p:spPr>
          <a:xfrm>
            <a:off x="6246019" y="6251138"/>
            <a:ext cx="488394" cy="488394"/>
          </a:xfrm>
          <a:prstGeom prst="roundRect">
            <a:avLst>
              <a:gd name="adj" fmla="val 18667"/>
            </a:avLst>
          </a:prstGeom>
          <a:solidFill>
            <a:srgbClr val="E2E3E9"/>
          </a:solidFill>
          <a:ln w="7620">
            <a:solidFill>
              <a:srgbClr val="C8C9CF"/>
            </a:solidFill>
            <a:prstDash val="solid"/>
          </a:ln>
        </p:spPr>
        <p:txBody>
          <a:bodyPr/>
          <a:lstStyle/>
          <a:p>
            <a:endParaRPr lang="en-US"/>
          </a:p>
        </p:txBody>
      </p:sp>
      <p:sp>
        <p:nvSpPr>
          <p:cNvPr id="15" name="Text 12"/>
          <p:cNvSpPr/>
          <p:nvPr/>
        </p:nvSpPr>
        <p:spPr>
          <a:xfrm>
            <a:off x="6395918" y="6332458"/>
            <a:ext cx="188476" cy="325636"/>
          </a:xfrm>
          <a:prstGeom prst="rect">
            <a:avLst/>
          </a:prstGeom>
          <a:noFill/>
          <a:ln/>
        </p:spPr>
        <p:txBody>
          <a:bodyPr wrap="none" lIns="0" tIns="0" rIns="0" bIns="0" rtlCol="0" anchor="t"/>
          <a:lstStyle/>
          <a:p>
            <a:pPr marL="0" indent="0" algn="ctr">
              <a:lnSpc>
                <a:spcPts val="2550"/>
              </a:lnSpc>
              <a:buNone/>
            </a:pPr>
            <a:r>
              <a:rPr lang="en-US" sz="2550" dirty="0">
                <a:solidFill>
                  <a:srgbClr val="5B5F71"/>
                </a:solidFill>
                <a:latin typeface="Instrument Sans Semi Bold" pitchFamily="34" charset="0"/>
                <a:ea typeface="Instrument Sans Semi Bold" pitchFamily="34" charset="-122"/>
                <a:cs typeface="Instrument Sans Semi Bold" pitchFamily="34" charset="-120"/>
              </a:rPr>
              <a:t>3</a:t>
            </a:r>
            <a:endParaRPr lang="en-US" sz="2550" dirty="0"/>
          </a:p>
        </p:txBody>
      </p:sp>
      <p:sp>
        <p:nvSpPr>
          <p:cNvPr id="16" name="Text 13"/>
          <p:cNvSpPr/>
          <p:nvPr/>
        </p:nvSpPr>
        <p:spPr>
          <a:xfrm>
            <a:off x="6951464" y="6251138"/>
            <a:ext cx="3318986" cy="339090"/>
          </a:xfrm>
          <a:prstGeom prst="rect">
            <a:avLst/>
          </a:prstGeom>
          <a:noFill/>
          <a:ln/>
        </p:spPr>
        <p:txBody>
          <a:bodyPr wrap="none" lIns="0" tIns="0" rIns="0" bIns="0" rtlCol="0" anchor="t"/>
          <a:lstStyle/>
          <a:p>
            <a:pPr marL="0" indent="0">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Diversify Funding Sources</a:t>
            </a:r>
            <a:endParaRPr lang="en-US" sz="2100" dirty="0"/>
          </a:p>
        </p:txBody>
      </p:sp>
      <p:sp>
        <p:nvSpPr>
          <p:cNvPr id="17" name="Text 14"/>
          <p:cNvSpPr/>
          <p:nvPr/>
        </p:nvSpPr>
        <p:spPr>
          <a:xfrm>
            <a:off x="6951464" y="6720364"/>
            <a:ext cx="6919317" cy="694373"/>
          </a:xfrm>
          <a:prstGeom prst="rect">
            <a:avLst/>
          </a:prstGeom>
          <a:noFill/>
          <a:ln/>
        </p:spPr>
        <p:txBody>
          <a:bodyPr wrap="square" lIns="0" tIns="0" rIns="0" bIns="0" rtlCol="0" anchor="t"/>
          <a:lstStyle/>
          <a:p>
            <a:pPr marL="0" indent="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Explore crowdfunding, angel investors, and government grants to broaden the financial base.</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2095" y="475655"/>
            <a:ext cx="4993243" cy="417552"/>
          </a:xfrm>
          <a:prstGeom prst="rect">
            <a:avLst/>
          </a:prstGeom>
          <a:noFill/>
          <a:ln/>
        </p:spPr>
        <p:txBody>
          <a:bodyPr wrap="none" lIns="0" tIns="0" rIns="0" bIns="0" rtlCol="0" anchor="t"/>
          <a:lstStyle/>
          <a:p>
            <a:pPr marL="0" indent="0">
              <a:lnSpc>
                <a:spcPts val="3250"/>
              </a:lnSpc>
              <a:buNone/>
            </a:pPr>
            <a:r>
              <a:rPr lang="en-US" sz="2600" dirty="0">
                <a:solidFill>
                  <a:srgbClr val="505468"/>
                </a:solidFill>
                <a:latin typeface="Instrument Sans Semi Bold" pitchFamily="34" charset="0"/>
                <a:ea typeface="Instrument Sans Semi Bold" pitchFamily="34" charset="-122"/>
                <a:cs typeface="Instrument Sans Semi Bold" pitchFamily="34" charset="-120"/>
              </a:rPr>
              <a:t>Recommendations for Investors</a:t>
            </a:r>
            <a:endParaRPr lang="en-US" sz="2600" dirty="0"/>
          </a:p>
        </p:txBody>
      </p:sp>
      <p:pic>
        <p:nvPicPr>
          <p:cNvPr id="3" name="Image 0" descr="preencoded.png"/>
          <p:cNvPicPr>
            <a:picLocks noChangeAspect="1"/>
          </p:cNvPicPr>
          <p:nvPr/>
        </p:nvPicPr>
        <p:blipFill>
          <a:blip r:embed="rId3"/>
          <a:stretch>
            <a:fillRect/>
          </a:stretch>
        </p:blipFill>
        <p:spPr>
          <a:xfrm>
            <a:off x="4420672" y="1093589"/>
            <a:ext cx="5788938" cy="4169093"/>
          </a:xfrm>
          <a:prstGeom prst="rect">
            <a:avLst/>
          </a:prstGeom>
        </p:spPr>
      </p:pic>
      <p:pic>
        <p:nvPicPr>
          <p:cNvPr id="4" name="Image 1" descr="preencoded.png"/>
          <p:cNvPicPr>
            <a:picLocks noChangeAspect="1"/>
          </p:cNvPicPr>
          <p:nvPr/>
        </p:nvPicPr>
        <p:blipFill>
          <a:blip r:embed="rId4"/>
          <a:stretch>
            <a:fillRect/>
          </a:stretch>
        </p:blipFill>
        <p:spPr>
          <a:xfrm>
            <a:off x="572095" y="5412938"/>
            <a:ext cx="333970" cy="333970"/>
          </a:xfrm>
          <a:prstGeom prst="rect">
            <a:avLst/>
          </a:prstGeom>
        </p:spPr>
      </p:pic>
      <p:sp>
        <p:nvSpPr>
          <p:cNvPr id="5" name="Text 1"/>
          <p:cNvSpPr/>
          <p:nvPr/>
        </p:nvSpPr>
        <p:spPr>
          <a:xfrm>
            <a:off x="572095" y="5880497"/>
            <a:ext cx="1670209" cy="208717"/>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Consulting</a:t>
            </a:r>
            <a:endParaRPr lang="en-US" sz="1300" dirty="0"/>
          </a:p>
        </p:txBody>
      </p:sp>
      <p:sp>
        <p:nvSpPr>
          <p:cNvPr id="6" name="Text 2"/>
          <p:cNvSpPr/>
          <p:nvPr/>
        </p:nvSpPr>
        <p:spPr>
          <a:xfrm>
            <a:off x="572095" y="6169343"/>
            <a:ext cx="6642854" cy="213717"/>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Invest in Consulting for long-term growth.</a:t>
            </a:r>
            <a:endParaRPr lang="en-US" sz="1050" dirty="0"/>
          </a:p>
        </p:txBody>
      </p:sp>
      <p:pic>
        <p:nvPicPr>
          <p:cNvPr id="7" name="Image 2" descr="preencoded.png"/>
          <p:cNvPicPr>
            <a:picLocks noChangeAspect="1"/>
          </p:cNvPicPr>
          <p:nvPr/>
        </p:nvPicPr>
        <p:blipFill>
          <a:blip r:embed="rId5"/>
          <a:stretch>
            <a:fillRect/>
          </a:stretch>
        </p:blipFill>
        <p:spPr>
          <a:xfrm>
            <a:off x="7415332" y="5412938"/>
            <a:ext cx="333970" cy="333970"/>
          </a:xfrm>
          <a:prstGeom prst="rect">
            <a:avLst/>
          </a:prstGeom>
        </p:spPr>
      </p:pic>
      <p:sp>
        <p:nvSpPr>
          <p:cNvPr id="8" name="Text 3"/>
          <p:cNvSpPr/>
          <p:nvPr/>
        </p:nvSpPr>
        <p:spPr>
          <a:xfrm>
            <a:off x="7415332" y="5880497"/>
            <a:ext cx="1670209" cy="208717"/>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Education</a:t>
            </a:r>
            <a:endParaRPr lang="en-US" sz="1300" dirty="0"/>
          </a:p>
        </p:txBody>
      </p:sp>
      <p:sp>
        <p:nvSpPr>
          <p:cNvPr id="9" name="Text 4"/>
          <p:cNvSpPr/>
          <p:nvPr/>
        </p:nvSpPr>
        <p:spPr>
          <a:xfrm>
            <a:off x="7415332" y="6169343"/>
            <a:ext cx="6642973" cy="213717"/>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Consider education as an area of interest, especially digital education.</a:t>
            </a:r>
            <a:endParaRPr lang="en-US" sz="1050" dirty="0"/>
          </a:p>
        </p:txBody>
      </p:sp>
      <p:pic>
        <p:nvPicPr>
          <p:cNvPr id="10" name="Image 3" descr="preencoded.png"/>
          <p:cNvPicPr>
            <a:picLocks noChangeAspect="1"/>
          </p:cNvPicPr>
          <p:nvPr/>
        </p:nvPicPr>
        <p:blipFill>
          <a:blip r:embed="rId6"/>
          <a:stretch>
            <a:fillRect/>
          </a:stretch>
        </p:blipFill>
        <p:spPr>
          <a:xfrm>
            <a:off x="572095" y="6783824"/>
            <a:ext cx="333970" cy="333970"/>
          </a:xfrm>
          <a:prstGeom prst="rect">
            <a:avLst/>
          </a:prstGeom>
        </p:spPr>
      </p:pic>
      <p:sp>
        <p:nvSpPr>
          <p:cNvPr id="11" name="Text 5"/>
          <p:cNvSpPr/>
          <p:nvPr/>
        </p:nvSpPr>
        <p:spPr>
          <a:xfrm>
            <a:off x="572095" y="7251383"/>
            <a:ext cx="1670209" cy="208717"/>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E-Commerce</a:t>
            </a:r>
            <a:endParaRPr lang="en-US" sz="1300" dirty="0"/>
          </a:p>
        </p:txBody>
      </p:sp>
      <p:sp>
        <p:nvSpPr>
          <p:cNvPr id="12" name="Text 6"/>
          <p:cNvSpPr/>
          <p:nvPr/>
        </p:nvSpPr>
        <p:spPr>
          <a:xfrm>
            <a:off x="572095" y="7540228"/>
            <a:ext cx="6642854" cy="213717"/>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Explore E-Commerce for its strong growth potential.</a:t>
            </a:r>
            <a:endParaRPr lang="en-US" sz="1050" dirty="0"/>
          </a:p>
        </p:txBody>
      </p:sp>
      <p:pic>
        <p:nvPicPr>
          <p:cNvPr id="13" name="Image 4" descr="preencoded.png"/>
          <p:cNvPicPr>
            <a:picLocks noChangeAspect="1"/>
          </p:cNvPicPr>
          <p:nvPr/>
        </p:nvPicPr>
        <p:blipFill>
          <a:blip r:embed="rId7"/>
          <a:stretch>
            <a:fillRect/>
          </a:stretch>
        </p:blipFill>
        <p:spPr>
          <a:xfrm>
            <a:off x="7415332" y="6783824"/>
            <a:ext cx="333970" cy="333970"/>
          </a:xfrm>
          <a:prstGeom prst="rect">
            <a:avLst/>
          </a:prstGeom>
        </p:spPr>
      </p:pic>
      <p:sp>
        <p:nvSpPr>
          <p:cNvPr id="14" name="Text 7"/>
          <p:cNvSpPr/>
          <p:nvPr/>
        </p:nvSpPr>
        <p:spPr>
          <a:xfrm>
            <a:off x="7415332" y="7251383"/>
            <a:ext cx="2225516" cy="208717"/>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Geographical Diversification</a:t>
            </a:r>
            <a:endParaRPr lang="en-US" sz="1300" dirty="0"/>
          </a:p>
        </p:txBody>
      </p:sp>
      <p:sp>
        <p:nvSpPr>
          <p:cNvPr id="15" name="Text 8"/>
          <p:cNvSpPr/>
          <p:nvPr/>
        </p:nvSpPr>
        <p:spPr>
          <a:xfrm>
            <a:off x="7415332" y="7540228"/>
            <a:ext cx="6642973" cy="213717"/>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Explore emerging regions like Tampa and Las Vegas for higher returns with less competition.</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TotalTime>
  <Words>854</Words>
  <Application>Microsoft Macintosh PowerPoint</Application>
  <PresentationFormat>Custom</PresentationFormat>
  <Paragraphs>94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Instrument Sans Semi Bold</vt:lpstr>
      <vt:lpstr>Instrument Sans Medium</vt:lpstr>
      <vt:lpstr>Instrument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Gopal bagawar</cp:lastModifiedBy>
  <cp:revision>7</cp:revision>
  <dcterms:created xsi:type="dcterms:W3CDTF">2024-10-10T11:56:41Z</dcterms:created>
  <dcterms:modified xsi:type="dcterms:W3CDTF">2024-10-13T15:28:18Z</dcterms:modified>
</cp:coreProperties>
</file>